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2" r:id="rId6"/>
    <p:sldId id="267" r:id="rId7"/>
    <p:sldId id="269" r:id="rId8"/>
    <p:sldId id="286" r:id="rId9"/>
    <p:sldId id="268" r:id="rId10"/>
    <p:sldId id="273" r:id="rId11"/>
    <p:sldId id="276" r:id="rId12"/>
    <p:sldId id="277" r:id="rId13"/>
    <p:sldId id="279" r:id="rId14"/>
    <p:sldId id="287" r:id="rId15"/>
    <p:sldId id="289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00CC"/>
    <a:srgbClr val="00FF00"/>
    <a:srgbClr val="FF00FF"/>
    <a:srgbClr val="3333FF"/>
    <a:srgbClr val="FF99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50" d="100"/>
          <a:sy n="50" d="100"/>
        </p:scale>
        <p:origin x="-10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Налоговые </a:t>
            </a:r>
            <a:r>
              <a:rPr lang="ru-RU" dirty="0"/>
              <a:t>доходы </a:t>
            </a:r>
            <a:r>
              <a:rPr lang="ru-RU" dirty="0" smtClean="0"/>
              <a:t>2020</a:t>
            </a:r>
            <a:endParaRPr lang="ru-RU" dirty="0"/>
          </a:p>
        </c:rich>
      </c:tx>
      <c:layout>
        <c:manualLayout>
          <c:xMode val="edge"/>
          <c:yMode val="edge"/>
          <c:x val="0.31757913748625288"/>
          <c:y val="3.280596948097706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2020</c:v>
                </c:pt>
              </c:strCache>
            </c:strRef>
          </c:tx>
          <c:explosion val="37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1989473137031844E-2"/>
                  <c:y val="-6.944791255874538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399458164179511E-2"/>
                  <c:y val="2.42286291926631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19333020082468E-2"/>
                  <c:y val="-3.13200140523208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375612699506361E-2"/>
                  <c:y val="-6.51415909086995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5755507288181362E-2"/>
                  <c:y val="-9.44826989410818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680347848630787E-2"/>
                  <c:y val="-6.70279341538560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351958854724752E-2"/>
                  <c:y val="-6.70346072841310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Налог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0.88700000000000023</c:v>
                </c:pt>
                <c:pt idx="1">
                  <c:v>0.10800000000000003</c:v>
                </c:pt>
                <c:pt idx="2">
                  <c:v>3.3000000000000008E-3</c:v>
                </c:pt>
                <c:pt idx="3">
                  <c:v>1.0000000000000005E-3</c:v>
                </c:pt>
                <c:pt idx="4">
                  <c:v>1.0000000000000005E-3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 anchor="t"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вес, </a:t>
            </a:r>
            <a:r>
              <a:rPr lang="ru-RU" dirty="0"/>
              <a:t>%</a:t>
            </a:r>
          </a:p>
        </c:rich>
      </c:tx>
      <c:layout>
        <c:manualLayout>
          <c:xMode val="edge"/>
          <c:yMode val="edge"/>
          <c:x val="0.4473611111111111"/>
          <c:y val="8.3333333333333367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%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explosion val="2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00FF00"/>
              </a:solidFill>
            </c:spPr>
          </c:dPt>
          <c:dPt>
            <c:idx val="8"/>
            <c:bubble3D val="0"/>
            <c:explosion val="15"/>
            <c:spPr>
              <a:solidFill>
                <a:srgbClr val="6666FF"/>
              </a:solidFill>
              <a:ln>
                <a:solidFill>
                  <a:schemeClr val="tx2"/>
                </a:solidFill>
              </a:ln>
            </c:spPr>
          </c:dPt>
          <c:dPt>
            <c:idx val="9"/>
            <c:bubble3D val="0"/>
            <c:spPr>
              <a:solidFill>
                <a:srgbClr val="CC99FF"/>
              </a:solidFill>
            </c:spPr>
          </c:dPt>
          <c:dLbls>
            <c:dLbl>
              <c:idx val="0"/>
              <c:layout>
                <c:manualLayout>
                  <c:x val="8.8320392242637102E-2"/>
                  <c:y val="-2.0649606299212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188696898998824E-2"/>
                  <c:y val="-6.7926946631671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05515456401284E-2"/>
                  <c:y val="7.9052055993000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1624337756391596"/>
                  <c:y val="7.114916885389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4537826868864264E-2"/>
                  <c:y val="-2.193285214348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0561509672402055E-2"/>
                  <c:y val="-8.0846456692913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0931776757072033"/>
                  <c:y val="-1.3023403324584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0102</c:v>
                </c:pt>
                <c:pt idx="1">
                  <c:v>0104</c:v>
                </c:pt>
                <c:pt idx="2">
                  <c:v>0106</c:v>
                </c:pt>
                <c:pt idx="3">
                  <c:v>0113</c:v>
                </c:pt>
                <c:pt idx="4">
                  <c:v>0203</c:v>
                </c:pt>
                <c:pt idx="5">
                  <c:v>0300</c:v>
                </c:pt>
                <c:pt idx="6">
                  <c:v>0400</c:v>
                </c:pt>
                <c:pt idx="7">
                  <c:v>0500</c:v>
                </c:pt>
                <c:pt idx="8">
                  <c:v>0800</c:v>
                </c:pt>
                <c:pt idx="9">
                  <c:v>1003</c:v>
                </c:pt>
                <c:pt idx="10">
                  <c:v>1101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0.14400000000000004</c:v>
                </c:pt>
                <c:pt idx="1">
                  <c:v>0.4820000000000001</c:v>
                </c:pt>
                <c:pt idx="2">
                  <c:v>1.0000000000000004E-2</c:v>
                </c:pt>
                <c:pt idx="3">
                  <c:v>1.0999999999999998E-2</c:v>
                </c:pt>
                <c:pt idx="4">
                  <c:v>2.9000000000000001E-2</c:v>
                </c:pt>
                <c:pt idx="5">
                  <c:v>1.4999999999999998E-2</c:v>
                </c:pt>
                <c:pt idx="6">
                  <c:v>9.9000000000000046E-2</c:v>
                </c:pt>
                <c:pt idx="7">
                  <c:v>9.1000000000000025E-2</c:v>
                </c:pt>
                <c:pt idx="8">
                  <c:v>0.11600000000000002</c:v>
                </c:pt>
                <c:pt idx="9">
                  <c:v>1.0000000000000005E-3</c:v>
                </c:pt>
                <c:pt idx="10">
                  <c:v>2.0000000000000009E-3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2424990278992905"/>
          <c:y val="3.7553368328958892E-2"/>
          <c:w val="0.16649083795081171"/>
          <c:h val="0.9313517060367454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0.30946</cdr:x>
      <cdr:y>0.29218</cdr:y>
    </cdr:from>
    <cdr:to>
      <cdr:x>0.44439</cdr:x>
      <cdr:y>0.55281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1357322"/>
          <a:ext cx="1059049" cy="1210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Отчет об исполнении бюджета муниципального образования «Октябрьское сельское поселение» Александровского района </a:t>
            </a:r>
          </a:p>
          <a:p>
            <a:pPr algn="ctr"/>
            <a:r>
              <a:rPr lang="ru-RU" b="1" dirty="0" smtClean="0"/>
              <a:t>за 2020 год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71714"/>
            <a:ext cx="7406640" cy="1472184"/>
          </a:xfrm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  <p:transition spd="slow" advClick="0" advTm="3000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572899"/>
              </p:ext>
            </p:extLst>
          </p:nvPr>
        </p:nvGraphicFramePr>
        <p:xfrm>
          <a:off x="357158" y="857233"/>
          <a:ext cx="8358245" cy="528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3714776"/>
                <a:gridCol w="1571636"/>
                <a:gridCol w="1297045"/>
                <a:gridCol w="1131846"/>
              </a:tblGrid>
              <a:tr h="5781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2020 год,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2020 год,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8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840,787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839,875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6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Правительства РФ, высших исполнительных органов государственной власти субъектов РФ, местных администраций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2 901,045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2 810,781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33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Резервный фонд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65,750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65,584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170,200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170,200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2852"/>
            <a:ext cx="7024744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расходов по разделам и подразделам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  <p:transition spd="slow" advClick="0" advTm="5000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976599"/>
              </p:ext>
            </p:extLst>
          </p:nvPr>
        </p:nvGraphicFramePr>
        <p:xfrm>
          <a:off x="357158" y="642925"/>
          <a:ext cx="8429685" cy="456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3404670"/>
                <a:gridCol w="1724255"/>
                <a:gridCol w="1599120"/>
                <a:gridCol w="987260"/>
              </a:tblGrid>
              <a:tr h="7332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РзПр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2018 год,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2018 год,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52,020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52,020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274,000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226,721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3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 (оплата потерь по электроэнергии)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300,600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300,600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419,400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396,166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129,820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129,820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674,278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674,278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8,865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 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9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6 026,500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5 834,510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81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бюджета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-36,267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+82,965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6000" y="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расходов по разделам и подразделам (продолжение)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8003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Распределение расходов </a:t>
            </a:r>
            <a:r>
              <a:rPr lang="ru-RU" sz="2800" b="1" dirty="0">
                <a:solidFill>
                  <a:srgbClr val="002060"/>
                </a:solidFill>
              </a:rPr>
              <a:t>по разделам и подразделам</a:t>
            </a:r>
            <a:r>
              <a:rPr lang="ru-RU" sz="2800" b="1" dirty="0" smtClean="0">
                <a:solidFill>
                  <a:srgbClr val="002060"/>
                </a:solidFill>
              </a:rPr>
              <a:t> за 2020 год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51011"/>
      </p:ext>
    </p:extLst>
  </p:cSld>
  <p:clrMapOvr>
    <a:masterClrMapping/>
  </p:clrMapOvr>
  <p:transition spd="slow" advClick="0" advTm="3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 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Октябрьского сельского поселения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88611"/>
              </p:ext>
            </p:extLst>
          </p:nvPr>
        </p:nvGraphicFramePr>
        <p:xfrm>
          <a:off x="785786" y="1643050"/>
          <a:ext cx="7443813" cy="424341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76464"/>
                <a:gridCol w="1058341"/>
                <a:gridCol w="1150667"/>
                <a:gridCol w="1058341"/>
              </a:tblGrid>
              <a:tr h="70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Октябрьского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707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программа «Социальное обслуживание населения Октябрьского сельского поселения  на 2020-2022 гг.»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9,000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8,865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942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«Комплексное развитие транспортной инфраструктуры Октябрьского сельского поселения на 2017-2023 годы и с перспективой до 2033 года»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274,000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226,721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942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программа «Комплексное развитие систем коммунальной инфраструктуры Октябрьского сельского поселения  на 2013-2015 годы и на перспективу до 2020 года»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300,000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300,000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942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дизельного топлива для работы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дизель-генератора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аварийном отключении электроэнергии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300,000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300,000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  <p:transition spd="slow" advClick="0" advTm="5000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по межбюджетным трансфертам передаваемые  из бюджета муниципального образования «Октябрьское сельское поселение» в бюджет муниципального образования «Александровский район» за 2020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1071548"/>
          <a:ext cx="8501121" cy="5337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5"/>
                <a:gridCol w="796371"/>
                <a:gridCol w="775265"/>
                <a:gridCol w="1214446"/>
                <a:gridCol w="1214446"/>
                <a:gridCol w="1143008"/>
              </a:tblGrid>
              <a:tr h="5104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Доп.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0106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60,600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60,600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на казначейское исполнение бюджета поселения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по внешнему финансовому контролю бюджета поселения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31,100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31,100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674,278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674,278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0801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674,278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674,278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на исполнение полномочий по созданию условий для организации досуга и обеспечения жителей поселения услугами организации культуры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0801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674,278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674,278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1101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0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на исполнение полномочий по обеспечению условий для развития на территории поселения физической культуры и массового спорта, организации проведения официальных физкультурно-оздоровительных и спортивных мероприятий поселения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747,878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747,878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5000"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643050"/>
            <a:ext cx="8305800" cy="464347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100013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Отчет об использовании Дорожного фонда муниципального образования «Октябрьского сельское поселение» за 2020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785924"/>
          <a:ext cx="8215370" cy="406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1643074"/>
                <a:gridCol w="1589674"/>
                <a:gridCol w="1410722"/>
              </a:tblGrid>
              <a:tr h="491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План (тыс.руб.)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Исполнение (тыс.руб.)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35" indent="-2603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Процент исполнения</a:t>
                      </a:r>
                    </a:p>
                  </a:txBody>
                  <a:tcPr marL="68580" marR="68580" marT="0" marB="0"/>
                </a:tc>
              </a:tr>
              <a:tr h="294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Остаток денежных средств на начало 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127,688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127,688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1. Доходы Дорожного фонда –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274,000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247,593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в том числе по источникам: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1.1. Акцизы по подакцизным товарам (продукции), производимым на территории Российской Федерации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274,000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247,593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</a:tr>
              <a:tr h="360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2. Расходы Дорожного фонда - всего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274,000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226,721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в том числе по источникам: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2.1.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Ремонт автомобильных дорог общего пользования местного значения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63,550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63,550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366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2.2.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внутрипоселковых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дорог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210,450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163,171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/>
                </a:tc>
              </a:tr>
              <a:tr h="491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ИТОГО остаток на конец года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127,688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148,560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 advClick="0" advTm="5000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8972" y="3297758"/>
            <a:ext cx="5298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155" y="2480122"/>
            <a:ext cx="335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31804"/>
      </p:ext>
    </p:extLst>
  </p:cSld>
  <p:clrMapOvr>
    <a:masterClrMapping/>
  </p:clrMapOvr>
  <p:transition spd="slow" advClick="0" advTm="3000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вниманию Отчет об исполнении бюджета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«Октябрьское сельское поселение» Александровского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 в рамках проекта 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предназначен, прежде всего, для жителей, не обладающих специальными знаниями в сфере бюджетного законодательства. Информация,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в данной презентации, знакомит жителей 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характеристиками бюджета поселения и результатами 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за прошедший период текущего года.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20880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Уважаемые жители Октябрьского сельского поселения!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30900"/>
      </p:ext>
    </p:extLst>
  </p:cSld>
  <p:clrMapOvr>
    <a:masterClrMapping/>
  </p:clrMapOvr>
  <p:transition spd="slow" advClick="0" advTm="500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</p:spPr>
        <p:txBody>
          <a:bodyPr/>
          <a:lstStyle/>
          <a:p>
            <a:pPr marL="68580" indent="0" algn="ctr">
              <a:buNone/>
            </a:pPr>
            <a:r>
              <a:rPr lang="ru-RU" dirty="0" smtClean="0"/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Октябрьского сельского 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товары (работы, услуги), реализуемые на территории Российской Федерации (акцизы)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</a:t>
            </a:r>
            <a:endParaRPr lang="ru-RU" sz="1600" dirty="0" smtClean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1. Налоговые доходы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4500570"/>
            <a:ext cx="201622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4429132"/>
            <a:ext cx="208823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4429132"/>
            <a:ext cx="18002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  <p:transition spd="slow" advClick="0" advTm="500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950216"/>
              </p:ext>
            </p:extLst>
          </p:nvPr>
        </p:nvGraphicFramePr>
        <p:xfrm>
          <a:off x="928662" y="642917"/>
          <a:ext cx="7200800" cy="550072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4376"/>
                <a:gridCol w="1368152"/>
                <a:gridCol w="1368152"/>
                <a:gridCol w="1080120"/>
              </a:tblGrid>
              <a:tr h="87492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План 2020 г.,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Факт 2020 год,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%  </a:t>
                      </a:r>
                      <a:r>
                        <a:rPr lang="ru-RU" sz="1400" b="1" dirty="0" err="1" smtClean="0"/>
                        <a:t>испол-нения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742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прибыль,</a:t>
                      </a:r>
                      <a:r>
                        <a:rPr lang="ru-RU" sz="1500" b="1" baseline="0" dirty="0" smtClean="0"/>
                        <a:t> доходы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160,000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5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023,177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НДФЛ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075,600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2 030,615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5619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товары (работы, услуги)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+mn-lt"/>
                          <a:cs typeface="+mn-cs"/>
                        </a:rPr>
                        <a:t>274,000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247,593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62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доходы</a:t>
                      </a:r>
                      <a:r>
                        <a:rPr lang="ru-RU" sz="1400" baseline="0" dirty="0" smtClean="0"/>
                        <a:t> от уплаты акцизов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274,000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247,593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Налоги на имущество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7,715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налог на имущество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0,125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земельный налог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7,590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r>
                        <a:rPr lang="ru-RU" sz="1400" b="1" i="0" dirty="0" smtClean="0"/>
                        <a:t>Государственная пошлина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>
                          <a:latin typeface="+mn-lt"/>
                          <a:cs typeface="Times New Roman" panose="02020603050405020304" pitchFamily="18" charset="0"/>
                        </a:rPr>
                        <a:t>2,000</a:t>
                      </a:r>
                      <a:endParaRPr lang="ru-RU" sz="15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>
                          <a:latin typeface="+mn-lt"/>
                          <a:cs typeface="Times New Roman" panose="02020603050405020304" pitchFamily="18" charset="0"/>
                        </a:rPr>
                        <a:t>1,920</a:t>
                      </a:r>
                      <a:endParaRPr lang="ru-RU" sz="15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>
                          <a:latin typeface="+mn-lt"/>
                          <a:cs typeface="Times New Roman" panose="02020603050405020304" pitchFamily="18" charset="0"/>
                        </a:rPr>
                        <a:t>96</a:t>
                      </a:r>
                      <a:endParaRPr lang="ru-RU" sz="15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51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Государственная пошлина за совершение нотариальных действий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+mn-lt"/>
                          <a:cs typeface="Times New Roman" panose="02020603050405020304" pitchFamily="18" charset="0"/>
                        </a:rPr>
                        <a:t>2,000</a:t>
                      </a:r>
                      <a:endParaRPr lang="ru-RU" sz="1400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+mn-lt"/>
                          <a:cs typeface="Times New Roman" panose="02020603050405020304" pitchFamily="18" charset="0"/>
                        </a:rPr>
                        <a:t>1,960</a:t>
                      </a:r>
                      <a:endParaRPr lang="ru-RU" sz="1400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+mn-lt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742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2 360,600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2 287,843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696744" cy="57148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и неналоговых доходов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  <p:transition spd="slow" advClick="0" advTm="5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278964"/>
              </p:ext>
            </p:extLst>
          </p:nvPr>
        </p:nvGraphicFramePr>
        <p:xfrm>
          <a:off x="500034" y="1428736"/>
          <a:ext cx="7848872" cy="46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40461"/>
      </p:ext>
    </p:extLst>
  </p:cSld>
  <p:clrMapOvr>
    <a:masterClrMapping/>
  </p:clrMapOvr>
  <p:transition spd="slow" advClick="0" advTm="4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5"/>
            <a:ext cx="6777317" cy="2664295"/>
          </a:xfrm>
        </p:spPr>
        <p:txBody>
          <a:bodyPr/>
          <a:lstStyle/>
          <a:p>
            <a:pPr marL="68580" lvl="0" indent="0" algn="ctr">
              <a:buClr>
                <a:srgbClr val="94C600"/>
              </a:buClr>
              <a:buNone/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Октябрьского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безвозмездных поступлений состоят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поступлений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" lvl="0" indent="0" algn="ctr">
              <a:buClr>
                <a:srgbClr val="94C600"/>
              </a:buClr>
              <a:buNone/>
            </a:pP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учета)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2. Безвозмездные поступления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3929066"/>
            <a:ext cx="20074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nord-news.ru/img/newsimages/20120402/1_ace3b4cebd9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3071810"/>
            <a:ext cx="1800200" cy="160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  <p:transition spd="slow" advClick="0" advTm="500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501952"/>
              </p:ext>
            </p:extLst>
          </p:nvPr>
        </p:nvGraphicFramePr>
        <p:xfrm>
          <a:off x="428596" y="714356"/>
          <a:ext cx="8391306" cy="5643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75053"/>
                <a:gridCol w="1539370"/>
                <a:gridCol w="1701411"/>
                <a:gridCol w="775472"/>
              </a:tblGrid>
              <a:tr h="7651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 2020 год, 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 2020 год,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0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бюджетам субъектов Российской Федерации и 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590,700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2 590,700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201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уровня минимальной бюджетной обеспеченности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415,800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415,800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201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поддержку мер по обеспечению сбалансированности бюджетов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2 521,880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521,880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88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170,200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170,200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88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170,200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170,200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88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558,020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558,020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3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-мероприятия по обеспечению населения Томской области чистой водой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73,000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73,000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7780" marR="17780" marT="17780" marB="17780" anchor="ctr"/>
                </a:tc>
              </a:tr>
              <a:tr h="373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-резервные фонды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5,400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5,400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7780" marR="17780" marT="17780" marB="17780" anchor="ctr"/>
                </a:tc>
              </a:tr>
              <a:tr h="483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на финансирование полномочий по организации утилизации бытовых и промышленных отходов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41,000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41,000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7780" marR="17780" marT="17780" marB="17780" anchor="ctr"/>
                </a:tc>
              </a:tr>
              <a:tr h="327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на оплату потерь по электроэнергии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300,600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300,600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7780" marR="17780" marT="17780" marB="17780" anchor="ctr"/>
                </a:tc>
              </a:tr>
              <a:tr h="31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-на содержание пожарных машин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86,000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7780" marR="17780" marT="17780" marB="17780" anchor="ctr"/>
                </a:tc>
              </a:tr>
              <a:tr h="31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-на траление паромных причалов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52,020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52,020</a:t>
                      </a: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024744" cy="42860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  <p:transition spd="slow" advClick="0" advTm="5000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857231"/>
          <a:ext cx="8391306" cy="309877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75053"/>
                <a:gridCol w="1539370"/>
                <a:gridCol w="1701411"/>
                <a:gridCol w="775472"/>
              </a:tblGrid>
              <a:tr h="7594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 2020 год, 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 2020 год, тыс.руб.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100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-36,267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-36,267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-36,267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-36,267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72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5 990,233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5 917,475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25034" y="142853"/>
            <a:ext cx="4290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dirty="0"/>
          </a:p>
        </p:txBody>
      </p:sp>
    </p:spTree>
  </p:cSld>
  <p:clrMapOvr>
    <a:masterClrMapping/>
  </p:clrMapOvr>
  <p:transition spd="slow" advClick="0" advTm="5000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74515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3. Расходы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59447"/>
      </p:ext>
    </p:extLst>
  </p:cSld>
  <p:clrMapOvr>
    <a:masterClrMapping/>
  </p:clrMapOvr>
  <p:transition spd="slow" advClick="0" advTm="4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чет об исполнении за 2020 г.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 об исполнении за 2020 г.</Template>
  <TotalTime>0</TotalTime>
  <Words>1019</Words>
  <Application>Microsoft Office PowerPoint</Application>
  <PresentationFormat>Экран (4:3)</PresentationFormat>
  <Paragraphs>383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отчет об исполнении за 2020 г.</vt:lpstr>
      <vt:lpstr>БЮДЖЕТ ДЛЯ ГРАЖДАН</vt:lpstr>
      <vt:lpstr>Уважаемые жители Октябрьского сельского поселения!</vt:lpstr>
      <vt:lpstr>1. Налоговые доходы</vt:lpstr>
      <vt:lpstr>Поступление налоговых и неналоговых доходов</vt:lpstr>
      <vt:lpstr>Распределение налоговых доходов</vt:lpstr>
      <vt:lpstr>2. Безвозмездные поступления</vt:lpstr>
      <vt:lpstr>Доходы от безвозмездных  поступлений</vt:lpstr>
      <vt:lpstr>Презентация PowerPoint</vt:lpstr>
      <vt:lpstr>3. Расходы</vt:lpstr>
      <vt:lpstr>Осуществление расходов по разделам и подразделам</vt:lpstr>
      <vt:lpstr>Презентация PowerPoint</vt:lpstr>
      <vt:lpstr>Распределение расходов по разделам и подразделам за 2020 год</vt:lpstr>
      <vt:lpstr>Исполнение программной части бюджета   Октябрьского сельского поселения за 2020 год</vt:lpstr>
      <vt:lpstr>Отчет по межбюджетным трансфертам передаваемые  из бюджета муниципального образования «Октябрьское сельское поселение» в бюджет муниципального образования «Александровский район» за 2020 год</vt:lpstr>
      <vt:lpstr>Отчет об использовании Дорожного фонда муниципального образования «Октябрьского сельское поселение» за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 Windows</cp:lastModifiedBy>
  <cp:revision>1</cp:revision>
  <dcterms:created xsi:type="dcterms:W3CDTF">2021-05-20T08:59:33Z</dcterms:created>
  <dcterms:modified xsi:type="dcterms:W3CDTF">2021-05-21T07:03:09Z</dcterms:modified>
</cp:coreProperties>
</file>