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5" r:id="rId1"/>
    <p:sldMasterId id="2147484083" r:id="rId2"/>
  </p:sldMasterIdLst>
  <p:notesMasterIdLst>
    <p:notesMasterId r:id="rId23"/>
  </p:notesMasterIdLst>
  <p:sldIdLst>
    <p:sldId id="256" r:id="rId3"/>
    <p:sldId id="291" r:id="rId4"/>
    <p:sldId id="289" r:id="rId5"/>
    <p:sldId id="257" r:id="rId6"/>
    <p:sldId id="296" r:id="rId7"/>
    <p:sldId id="258" r:id="rId8"/>
    <p:sldId id="259" r:id="rId9"/>
    <p:sldId id="260" r:id="rId10"/>
    <p:sldId id="263" r:id="rId11"/>
    <p:sldId id="293" r:id="rId12"/>
    <p:sldId id="297" r:id="rId13"/>
    <p:sldId id="265" r:id="rId14"/>
    <p:sldId id="267" r:id="rId15"/>
    <p:sldId id="294" r:id="rId16"/>
    <p:sldId id="295" r:id="rId17"/>
    <p:sldId id="298" r:id="rId18"/>
    <p:sldId id="299" r:id="rId19"/>
    <p:sldId id="292" r:id="rId20"/>
    <p:sldId id="286" r:id="rId21"/>
    <p:sldId id="290" r:id="rId22"/>
  </p:sldIdLst>
  <p:sldSz cx="9144000" cy="6858000" type="screen4x3"/>
  <p:notesSz cx="6858000" cy="9144000"/>
  <p:custShowLst>
    <p:custShow name="Бюдждет для граждан 2017 год" id="0">
      <p:sldLst>
        <p:sld r:id="rId3"/>
        <p:sld r:id="rId4"/>
        <p:sld r:id="rId5"/>
        <p:sld r:id="rId6"/>
        <p:sld r:id="rId8"/>
        <p:sld r:id="rId9"/>
        <p:sld r:id="rId10"/>
        <p:sld r:id="rId11"/>
        <p:sld r:id="rId12"/>
        <p:sld r:id="rId14"/>
        <p:sld r:id="rId15"/>
        <p:sld r:id="rId16"/>
        <p:sld r:id="rId17"/>
        <p:sld r:id="rId20"/>
        <p:sld r:id="rId21"/>
        <p:sld r:id="rId22"/>
      </p:sldLst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4115E1"/>
    <a:srgbClr val="C5F1AD"/>
    <a:srgbClr val="00FFFF"/>
    <a:srgbClr val="113B61"/>
    <a:srgbClr val="000000"/>
    <a:srgbClr val="808000"/>
    <a:srgbClr val="FF6600"/>
    <a:srgbClr val="FF3399"/>
    <a:srgbClr val="6C67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3857" autoAdjust="0"/>
  </p:normalViewPr>
  <p:slideViewPr>
    <p:cSldViewPr>
      <p:cViewPr varScale="1">
        <p:scale>
          <a:sx n="76" d="100"/>
          <a:sy n="76" d="100"/>
        </p:scale>
        <p:origin x="-108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2768080332344567E-2"/>
          <c:y val="1.9949969129113211E-2"/>
          <c:w val="0.54655931087022058"/>
          <c:h val="0.79497542167446178"/>
        </c:manualLayout>
      </c:layout>
      <c:bar3DChart>
        <c:barDir val="col"/>
        <c:grouping val="standard"/>
        <c:varyColors val="0"/>
        <c:ser>
          <c:idx val="2"/>
          <c:order val="0"/>
          <c:tx>
            <c:strRef>
              <c:f>Sheet1!$A$3</c:f>
              <c:strCache>
                <c:ptCount val="1"/>
                <c:pt idx="0">
                  <c:v>Доходы Октябрьского сельского поселения 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778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172532417033043E-2"/>
                  <c:y val="-5.7825997475690533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0" u="none" strike="noStrike" baseline="0" dirty="0" smtClean="0">
                        <a:effectLst/>
                      </a:rPr>
                      <a:t>9 611,959</a:t>
                    </a:r>
                    <a:endParaRPr lang="en-US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7241774723443463E-3"/>
                  <c:y val="-6.3931091200277068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0" u="none" strike="noStrike" baseline="0" dirty="0" smtClean="0">
                        <a:effectLst/>
                      </a:rPr>
                      <a:t>6 633,298 </a:t>
                    </a:r>
                    <a:endParaRPr lang="en-US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2989032964591678E-3"/>
                  <c:y val="-8.9630296087320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Sheet1!$B$3:$D$3</c:f>
              <c:numCache>
                <c:formatCode>#\ ##0.000</c:formatCode>
                <c:ptCount val="3"/>
                <c:pt idx="0">
                  <c:v>9611.9589999999989</c:v>
                </c:pt>
                <c:pt idx="1">
                  <c:v>6633.2979999999998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3247360"/>
        <c:axId val="133248896"/>
        <c:axId val="241450496"/>
      </c:bar3DChart>
      <c:catAx>
        <c:axId val="13324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3248896"/>
        <c:crossesAt val="1000"/>
        <c:auto val="1"/>
        <c:lblAlgn val="ctr"/>
        <c:lblOffset val="100"/>
        <c:tickLblSkip val="1"/>
        <c:tickMarkSkip val="1"/>
        <c:noMultiLvlLbl val="0"/>
      </c:catAx>
      <c:valAx>
        <c:axId val="133248896"/>
        <c:scaling>
          <c:orientation val="minMax"/>
          <c:max val="10000"/>
          <c:min val="1000"/>
        </c:scaling>
        <c:delete val="0"/>
        <c:axPos val="l"/>
        <c:majorGridlines>
          <c:spPr>
            <a:ln w="1945">
              <a:solidFill>
                <a:schemeClr val="tx1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3247360"/>
        <c:crosses val="autoZero"/>
        <c:crossBetween val="between"/>
        <c:majorUnit val="1000"/>
        <c:minorUnit val="500"/>
      </c:valAx>
      <c:serAx>
        <c:axId val="241450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33248896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800">
              <a:solidFill>
                <a:srgbClr val="FF0000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00FFFF"/>
    </a:solidFill>
    <a:ln w="9525" cap="flat" cmpd="sng" algn="ctr">
      <a:solidFill>
        <a:srgbClr val="000000"/>
      </a:solidFill>
      <a:prstDash val="solid"/>
      <a:miter lim="800000"/>
      <a:headEnd type="none" w="med" len="med"/>
      <a:tailEnd type="none" w="med" len="med"/>
    </a:ln>
  </c:spPr>
  <c:txPr>
    <a:bodyPr/>
    <a:lstStyle/>
    <a:p>
      <a:pPr>
        <a:defRPr sz="127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600089040087993E-2"/>
          <c:y val="5.4054054054054092E-2"/>
          <c:w val="0.96077201123352185"/>
          <c:h val="0.44624606564001784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ln w="6642">
              <a:solidFill>
                <a:srgbClr val="FFFF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strRef>
              <c:f>Sheet1!$B$1:$D$1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7058.7</c:v>
                </c:pt>
                <c:pt idx="1">
                  <c:v>38.6</c:v>
                </c:pt>
                <c:pt idx="2">
                  <c:v>34.6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864448"/>
        <c:axId val="133870336"/>
      </c:lineChart>
      <c:catAx>
        <c:axId val="133864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spPr>
          <a:ln w="4982">
            <a:noFill/>
          </a:ln>
        </c:spPr>
        <c:crossAx val="133870336"/>
        <c:crosses val="autoZero"/>
        <c:auto val="1"/>
        <c:lblAlgn val="ctr"/>
        <c:lblOffset val="100"/>
        <c:tickMarkSkip val="1"/>
        <c:noMultiLvlLbl val="0"/>
      </c:catAx>
      <c:valAx>
        <c:axId val="133870336"/>
        <c:scaling>
          <c:orientation val="minMax"/>
          <c:max val="12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133864448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97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15"/>
      <c:hPercent val="6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2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b="1" i="0" u="none" strike="noStrike" baseline="0" dirty="0" smtClean="0">
                        <a:effectLst/>
                      </a:rPr>
                      <a:t>4 959,500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b="1" i="0" u="none" strike="noStrike" baseline="0" dirty="0" smtClean="0">
                        <a:effectLst/>
                      </a:rPr>
                      <a:t>4 335,500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35119092581666"/>
                      <c:h val="6.288890295752726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Sheet1!$B$2:$D$2</c:f>
              <c:numCache>
                <c:formatCode>#,##0.000</c:formatCode>
                <c:ptCount val="3"/>
                <c:pt idx="0">
                  <c:v>3909.5</c:v>
                </c:pt>
                <c:pt idx="1">
                  <c:v>4326.5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36992384"/>
        <c:axId val="236993920"/>
        <c:axId val="0"/>
      </c:bar3DChart>
      <c:catAx>
        <c:axId val="23699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23699392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236993920"/>
        <c:scaling>
          <c:orientation val="minMax"/>
          <c:max val="2500"/>
          <c:min val="100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36992384"/>
        <c:crosses val="autoZero"/>
        <c:crossBetween val="between"/>
        <c:majorUnit val="200"/>
        <c:minorUnit val="20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794159398116794"/>
          <c:y val="5.8813559322034012E-2"/>
          <c:w val="0.86892852636394036"/>
          <c:h val="0.8158474576271219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solidFill>
                          <a:srgbClr val="FF0000"/>
                        </a:solidFill>
                      </a:defRPr>
                    </a:pPr>
                    <a:r>
                      <a:rPr lang="en-US" sz="1800" b="1" i="0" u="none" strike="noStrike" baseline="0" dirty="0" smtClean="0">
                        <a:solidFill>
                          <a:srgbClr val="FF0000"/>
                        </a:solidFill>
                        <a:effectLst/>
                      </a:rPr>
                      <a:t>4 652,459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i="0" dirty="0" smtClean="0">
                        <a:solidFill>
                          <a:srgbClr val="FF0000"/>
                        </a:solidFill>
                      </a:rPr>
                      <a:t>2</a:t>
                    </a:r>
                    <a:r>
                      <a:rPr lang="en-US" b="1" i="0" baseline="0" dirty="0" smtClean="0">
                        <a:solidFill>
                          <a:srgbClr val="FF0000"/>
                        </a:solidFill>
                      </a:rPr>
                      <a:t> 297,798</a:t>
                    </a:r>
                    <a:endParaRPr lang="en-US" b="1" i="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#,##0.000</c:formatCode>
                <c:ptCount val="4"/>
                <c:pt idx="0">
                  <c:v>4765.759</c:v>
                </c:pt>
                <c:pt idx="1">
                  <c:v>3873.4100000000008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3379968"/>
        <c:axId val="133381504"/>
        <c:axId val="0"/>
      </c:bar3DChart>
      <c:catAx>
        <c:axId val="133379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3381504"/>
        <c:crosses val="autoZero"/>
        <c:auto val="1"/>
        <c:lblAlgn val="ctr"/>
        <c:lblOffset val="100"/>
        <c:noMultiLvlLbl val="0"/>
      </c:catAx>
      <c:valAx>
        <c:axId val="133381504"/>
        <c:scaling>
          <c:orientation val="minMax"/>
        </c:scaling>
        <c:delete val="0"/>
        <c:axPos val="l"/>
        <c:majorGridlines/>
        <c:numFmt formatCode="#,##0.000" sourceLinked="1"/>
        <c:majorTickMark val="out"/>
        <c:minorTickMark val="none"/>
        <c:tickLblPos val="nextTo"/>
        <c:crossAx val="133379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   8</a:t>
                    </a:r>
                    <a:r>
                      <a:rPr lang="en-US" baseline="0" dirty="0" smtClean="0"/>
                      <a:t> 675,259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484543204374423E-2"/>
                  <c:y val="5.8200385865234776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6 633,298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 formatCode="#\ ##0.000">
                  <c:v>8561.9589999999989</c:v>
                </c:pt>
                <c:pt idx="1">
                  <c:v>6633.2979999999998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529344"/>
        <c:axId val="237563904"/>
      </c:barChart>
      <c:catAx>
        <c:axId val="237529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7563904"/>
        <c:crosses val="autoZero"/>
        <c:auto val="1"/>
        <c:lblAlgn val="ctr"/>
        <c:lblOffset val="100"/>
        <c:noMultiLvlLbl val="0"/>
      </c:catAx>
      <c:valAx>
        <c:axId val="237563904"/>
        <c:scaling>
          <c:orientation val="minMax"/>
        </c:scaling>
        <c:delete val="0"/>
        <c:axPos val="l"/>
        <c:majorGridlines/>
        <c:numFmt formatCode="#\ ##0.000" sourceLinked="1"/>
        <c:majorTickMark val="out"/>
        <c:minorTickMark val="none"/>
        <c:tickLblPos val="nextTo"/>
        <c:crossAx val="237529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D2D54-BB56-43F9-BA8B-8CEDDA554EBB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5D0D6-9D24-45A6-9443-4CF6210EE5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34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5D0D6-9D24-45A6-9443-4CF6210EE5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70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12611-7133-4981-B319-9D89401A1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43CA8-082E-4F0B-AE67-A637D076E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1351C-A355-4E38-A89E-CA7644E31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53074-B920-4904-B25A-CE078BC4B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DB0F8-200C-4E88-9025-FD5224083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62C1F-6E4D-40A8-929D-D4BCD6A19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53FA9-149A-4F0B-9BA9-DBBB80951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D5B37-8058-4EB0-92DD-02039D25F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96614-EE4A-455E-9C4F-4B7F7D5E4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35E9B-709C-41B5-9E9C-BF8441CC7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77909-BCA3-44C2-83F8-BA574DC93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160B9-8A1E-4D68-8764-C0D692BF8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2175D-AF8C-44F7-8244-B20D30120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79059-62EB-4B25-A85E-C05080581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315E1-CE27-44CB-B6C9-827F3984D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82DC2-2457-4A1A-B742-0061A9806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253F7-12CB-4413-8179-3768A59A8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12611-7133-4981-B319-9D89401A1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43CA8-082E-4F0B-AE67-A637D076E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1351C-A355-4E38-A89E-CA7644E31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53074-B920-4904-B25A-CE078BC4B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DB0F8-200C-4E88-9025-FD5224083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62C1F-6E4D-40A8-929D-D4BCD6A19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C:\Users\yangkang\Desktop\TO-卡瓦\首界面.jpg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2054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6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  <p:sldLayoutId id="2147484077" r:id="rId12"/>
    <p:sldLayoutId id="2147484078" r:id="rId13"/>
    <p:sldLayoutId id="2147484079" r:id="rId14"/>
    <p:sldLayoutId id="2147484080" r:id="rId15"/>
    <p:sldLayoutId id="2147484081" r:id="rId16"/>
    <p:sldLayoutId id="2147484082" r:id="rId1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8A3447C4-B57F-4332-93CF-037B700C3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  <p:sldLayoutId id="2147484096" r:id="rId13"/>
    <p:sldLayoutId id="2147484097" r:id="rId14"/>
    <p:sldLayoutId id="2147484098" r:id="rId15"/>
    <p:sldLayoutId id="2147484099" r:id="rId16"/>
    <p:sldLayoutId id="2147484100" r:id="rId1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0335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 b="1" i="1" dirty="0" smtClean="0">
                <a:solidFill>
                  <a:srgbClr val="3333FF"/>
                </a:solidFill>
                <a:latin typeface="Times New Roman" pitchFamily="18" charset="0"/>
              </a:rPr>
              <a:t>Муниципальное образование «Октябрьское сельское поселение»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143512"/>
            <a:ext cx="9144000" cy="171448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000" b="1" dirty="0" smtClean="0">
              <a:solidFill>
                <a:srgbClr val="3333FF"/>
              </a:solidFill>
              <a:latin typeface="Book Antiqua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rgbClr val="3333FF"/>
                </a:solidFill>
                <a:latin typeface="Book Antiqua" pitchFamily="18" charset="0"/>
              </a:rPr>
              <a:t>БЮДЖЕТ  ДЛЯ ГРАЖДАН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rgbClr val="3333FF"/>
                </a:solidFill>
                <a:latin typeface="Book Antiqua" pitchFamily="18" charset="0"/>
              </a:rPr>
              <a:t>НА 2023 ГОД И НА ПЛАНОВЫЙ ПЕРИОД 2024-2025 ГОДОВ</a:t>
            </a:r>
          </a:p>
        </p:txBody>
      </p:sp>
      <p:pic>
        <p:nvPicPr>
          <p:cNvPr id="11272" name="Picture 8" descr="фото 3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1428735"/>
            <a:ext cx="5143504" cy="3714777"/>
          </a:xfrm>
          <a:prstGeom prst="rect">
            <a:avLst/>
          </a:prstGeom>
          <a:noFill/>
        </p:spPr>
      </p:pic>
      <p:pic>
        <p:nvPicPr>
          <p:cNvPr id="1028" name="Picture 4" descr="C:\Users\User\Desktop\kartinka5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428736"/>
            <a:ext cx="4000496" cy="371477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7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472518" cy="928694"/>
          </a:xfr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Объем  межбюджетных трансфертов, передаваемых в бюджет муниципального  образования  «Октябрьское сельское поселение»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 бюджета муниципального образования «Александровский район» на 2023 год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561747"/>
              </p:ext>
            </p:extLst>
          </p:nvPr>
        </p:nvGraphicFramePr>
        <p:xfrm>
          <a:off x="500034" y="1071548"/>
          <a:ext cx="7786742" cy="6255878"/>
        </p:xfrm>
        <a:graphic>
          <a:graphicData uri="http://schemas.openxmlformats.org/drawingml/2006/table">
            <a:tbl>
              <a:tblPr/>
              <a:tblGrid>
                <a:gridCol w="6003103"/>
                <a:gridCol w="1783639"/>
              </a:tblGrid>
              <a:tr h="231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 (тыс.рублей)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231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2 297,798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430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субъектов Российской Федерации и муниципальных образований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1674,428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232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Дотация бюджетам сельских поселений на поддержку мер по обеспечению сбалансированности бюджетов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1469,212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317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Дотация на выравнивание уровня минимальной бюджетной обеспеченности</a:t>
                      </a: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137,809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329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 бюджетам сельских поселений на выравнивание бюджетной обеспеченности из бюджетов муниципальных районов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67,407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231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Российской Федерации и муниципальных образований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195,700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657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Субвенция бюджетам поселения на осуществление полномочий по первичному воинскому учету на территориях, где отсутствуют военные комиссариаты.</a:t>
                      </a: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195,700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2315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427,670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463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427,670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463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-мероприятия по обеспечению населения Томской области чистой водой.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73,000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463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-на содержание оборудование спутникового интернета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50,000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2315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на финансирование полномочий по организации и сбору отходов.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67,000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2315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на содержание пожарной машины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86,000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2315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на траление паромных причалов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61,670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2315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на организацию перевозок тел (останков) умерших или погибших в места проведения патологоанатомического вскрытия, судебно-медицинской экспертизы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90,000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7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Объем  межбюджетных трансфертов, передаваемых в бюджет муниципального  образования  «Октябрьское сельское поселение»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из бюджета муниципального образования «Александровский район» на плановый период 2024 - 2025 годов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670823"/>
              </p:ext>
            </p:extLst>
          </p:nvPr>
        </p:nvGraphicFramePr>
        <p:xfrm>
          <a:off x="142844" y="1000107"/>
          <a:ext cx="8858311" cy="6004591"/>
        </p:xfrm>
        <a:graphic>
          <a:graphicData uri="http://schemas.openxmlformats.org/drawingml/2006/table">
            <a:tbl>
              <a:tblPr/>
              <a:tblGrid>
                <a:gridCol w="5857916"/>
                <a:gridCol w="1500198"/>
                <a:gridCol w="1500197"/>
              </a:tblGrid>
              <a:tr h="4314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  2024 год (тыс.рублей)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 2025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(тыс.рублей)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215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2010,130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1748,270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431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субъектов Российской Федерации и муниципальных образований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1 377,460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1 108,000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431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Дотация бюджетам сельских поселений на поддержку мер по обеспечению сбалансированности бюджетов</a:t>
                      </a: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1 180,854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911,847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333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Дотация на выравнивание уровня минимальной бюджетной обеспеченности</a:t>
                      </a: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138,535</a:t>
                      </a: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139,211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215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 бюджетам сельских поселений на выравнивание бюджетной обеспеченности из бюджетов муниципальных районов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431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Российской Федерации и муниципальных образований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205,000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212,600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647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Субвенция бюджетам поселения на осуществление полномочий по первичному воинскому учету на территориях, где отсутствуют военные комиссариаты.</a:t>
                      </a: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205,000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212,600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2302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427,670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427,670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431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427,670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427,670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286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-мероприятия по обеспечению населения Томской области чистой водой.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73,000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73,000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286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-на содержание оборудование спутникового интернета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2386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на финансирование полномочий по организации и сбору отходов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67,000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67,000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2167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на содержание пожарных машин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86,000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86,000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286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на траление паромных причалов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61,670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61,670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  <a:tr h="647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на организацию перевозок тел (останков) умерших или погибших в места проведения патологоанатомического вскрытия, судебно-медицинской экспертизы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90,000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90,000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1A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7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42852"/>
            <a:ext cx="8229600" cy="121444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  <a:t>Запланированный объем расходов бюджета муниципального образования «Октябрьское сельское поселение» Александровского района в 2023 году составил 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6 633,298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  <a:t>тыс.рублей, из них:</a:t>
            </a:r>
          </a:p>
        </p:txBody>
      </p:sp>
      <p:graphicFrame>
        <p:nvGraphicFramePr>
          <p:cNvPr id="35924" name="Group 8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56585668"/>
              </p:ext>
            </p:extLst>
          </p:nvPr>
        </p:nvGraphicFramePr>
        <p:xfrm>
          <a:off x="357158" y="1428736"/>
          <a:ext cx="8280919" cy="4485179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tblPr>
              <a:tblGrid>
                <a:gridCol w="8280919"/>
              </a:tblGrid>
              <a:tr h="50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Общегосударственные вопросы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– </a:t>
                      </a:r>
                      <a:r>
                        <a:rPr lang="ru-RU" sz="2000" b="1" strike="noStrike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4 564,703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Национальная оборона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–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195,700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81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Национальная безопасность и правоохранительная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деятельность – 86,000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6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Национальная экономика – </a:t>
                      </a:r>
                      <a:r>
                        <a:rPr lang="ru-RU" sz="2000" b="1" strike="noStrike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649,435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Жилищно-коммунальное хозяйство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–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260,000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84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Культура, кинематография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–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840,460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9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Социальная политика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–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24,000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4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Физическая культура и спорт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–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13,000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7000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</a:rPr>
              <a:t>Динамика расходов бюджета Октябрьского сельского поселения</a:t>
            </a:r>
            <a:r>
              <a:rPr lang="ru-RU" sz="2000" dirty="0" smtClean="0">
                <a:solidFill>
                  <a:srgbClr val="4115E1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4115E1"/>
                </a:solidFill>
                <a:latin typeface="Times New Roman" pitchFamily="18" charset="0"/>
              </a:rPr>
            </a:br>
            <a:r>
              <a:rPr lang="ru-RU" sz="2000" dirty="0" smtClean="0">
                <a:solidFill>
                  <a:srgbClr val="4115E1"/>
                </a:solidFill>
                <a:latin typeface="Times New Roman" pitchFamily="18" charset="0"/>
              </a:rPr>
              <a:t>                   </a:t>
            </a:r>
            <a:r>
              <a:rPr lang="ru-RU" sz="2000" dirty="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sz="2000" b="1" dirty="0" smtClean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1500174"/>
            <a:ext cx="8291513" cy="5180018"/>
          </a:xfrm>
          <a:ln>
            <a:noFill/>
          </a:ln>
        </p:spPr>
        <p:txBody>
          <a:bodyPr/>
          <a:lstStyle/>
          <a:p>
            <a:pPr algn="ctr">
              <a:buNone/>
              <a:defRPr/>
            </a:pPr>
            <a:endParaRPr lang="ru-RU" sz="2000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 noGrp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518929538"/>
              </p:ext>
            </p:extLst>
          </p:nvPr>
        </p:nvGraphicFramePr>
        <p:xfrm>
          <a:off x="214313" y="2357438"/>
          <a:ext cx="8472487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 advClick="0" advTm="7000"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</a:rPr>
              <a:t>Запланированные расходы бюджета муниципального образования «Октябрьское сельское поселение»  </a:t>
            </a:r>
            <a:br>
              <a:rPr lang="ru-RU" sz="2400" b="1" dirty="0" smtClean="0">
                <a:solidFill>
                  <a:srgbClr val="00B050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</a:rPr>
              <a:t>на 2023 год 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006405"/>
              </p:ext>
            </p:extLst>
          </p:nvPr>
        </p:nvGraphicFramePr>
        <p:xfrm>
          <a:off x="428596" y="1500173"/>
          <a:ext cx="835824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0279"/>
                <a:gridCol w="2397967"/>
              </a:tblGrid>
              <a:tr h="281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Наименования разделов и подразделов                        </a:t>
                      </a:r>
                    </a:p>
                  </a:txBody>
                  <a:tcPr marL="38545" marR="385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Сумма (тыс.руб.)</a:t>
                      </a:r>
                    </a:p>
                  </a:txBody>
                  <a:tcPr marL="38545" marR="38545" marT="0" marB="0"/>
                </a:tc>
              </a:tr>
              <a:tr h="219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45" marR="385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545" marR="38545" marT="0" marB="0"/>
                </a:tc>
              </a:tr>
              <a:tr h="2818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4 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564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905,559</a:t>
                      </a:r>
                    </a:p>
                  </a:txBody>
                  <a:tcPr marL="68580" marR="68580" marT="0" marB="0" anchor="ctr"/>
                </a:tc>
              </a:tr>
              <a:tr h="4932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3 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525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544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1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60,600</a:t>
                      </a:r>
                    </a:p>
                  </a:txBody>
                  <a:tcPr marL="68580" marR="68580" marT="0" marB="0" anchor="ctr"/>
                </a:tc>
              </a:tr>
              <a:tr h="2401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15,000</a:t>
                      </a:r>
                    </a:p>
                  </a:txBody>
                  <a:tcPr marL="68580" marR="68580" marT="0" marB="0" anchor="ctr"/>
                </a:tc>
              </a:tr>
              <a:tr h="2544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58,000</a:t>
                      </a:r>
                    </a:p>
                  </a:txBody>
                  <a:tcPr marL="68580" marR="68580" marT="0" marB="0" anchor="ctr"/>
                </a:tc>
              </a:tr>
              <a:tr h="327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 оборона</a:t>
                      </a:r>
                      <a:r>
                        <a:rPr lang="ru-RU" sz="1400" i="1" u="sng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195,700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195,700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44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86,000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86,000</a:t>
                      </a:r>
                    </a:p>
                  </a:txBody>
                  <a:tcPr marL="68580" marR="68580" marT="0" marB="0" anchor="ctr"/>
                </a:tc>
              </a:tr>
              <a:tr h="2357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,435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18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151,670</a:t>
                      </a:r>
                    </a:p>
                  </a:txBody>
                  <a:tcPr marL="68580" marR="68580" marT="0" marB="0" anchor="ctr"/>
                </a:tc>
              </a:tr>
              <a:tr h="2357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,000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Связь и информатика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50,000</a:t>
                      </a:r>
                    </a:p>
                  </a:txBody>
                  <a:tcPr marL="68580" marR="68580" marT="0" marB="0" anchor="ctr"/>
                </a:tc>
              </a:tr>
              <a:tr h="2313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121,765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advTm="7000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765096"/>
              </p:ext>
            </p:extLst>
          </p:nvPr>
        </p:nvGraphicFramePr>
        <p:xfrm>
          <a:off x="571472" y="1714484"/>
          <a:ext cx="8072494" cy="4572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850"/>
                <a:gridCol w="2714644"/>
              </a:tblGrid>
              <a:tr h="41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260,000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140,000</a:t>
                      </a:r>
                    </a:p>
                  </a:txBody>
                  <a:tcPr marL="68580" marR="68580" marT="0" marB="0" anchor="ctr"/>
                </a:tc>
              </a:tr>
              <a:tr h="41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120,000</a:t>
                      </a:r>
                    </a:p>
                  </a:txBody>
                  <a:tcPr marL="68580" marR="68580" marT="0" marB="0" anchor="ctr"/>
                </a:tc>
              </a:tr>
              <a:tr h="41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840,460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840,460</a:t>
                      </a:r>
                    </a:p>
                  </a:txBody>
                  <a:tcPr marL="68580" marR="68580" marT="0" marB="0" anchor="ctr"/>
                </a:tc>
              </a:tr>
              <a:tr h="41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24,000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Социальное обеспечение населения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24,000</a:t>
                      </a:r>
                    </a:p>
                  </a:txBody>
                  <a:tcPr marL="68580" marR="68580" marT="0" marB="0" anchor="ctr"/>
                </a:tc>
              </a:tr>
              <a:tr h="41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13,000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13,000</a:t>
                      </a:r>
                    </a:p>
                  </a:txBody>
                  <a:tcPr marL="68580" marR="68580" marT="0" marB="0" anchor="ctr"/>
                </a:tc>
              </a:tr>
              <a:tr h="471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Всего расходов: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6 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633,298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Дефицит бюджета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5786" y="285728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</a:rPr>
              <a:t>Запланированные расходы бюджета муниципального образования «Октябрьское сельское поселение»  на  2023 год </a:t>
            </a:r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продолжение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endParaRPr lang="ru-RU" sz="2400" b="1" dirty="0"/>
          </a:p>
        </p:txBody>
      </p:sp>
    </p:spTree>
  </p:cSld>
  <p:clrMapOvr>
    <a:masterClrMapping/>
  </p:clrMapOvr>
  <p:transition advTm="7000"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</a:rPr>
              <a:t>Запланированные расходы бюджета муниципального образования «Октябрьское сельское поселение»  на плановый период на 2024-2025 годов 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700100"/>
              </p:ext>
            </p:extLst>
          </p:nvPr>
        </p:nvGraphicFramePr>
        <p:xfrm>
          <a:off x="71406" y="1357298"/>
          <a:ext cx="8929750" cy="5359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0758"/>
                <a:gridCol w="1629930"/>
                <a:gridCol w="1559062"/>
              </a:tblGrid>
              <a:tr h="439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Наименования разделов и подразделов                        </a:t>
                      </a:r>
                    </a:p>
                  </a:txBody>
                  <a:tcPr marL="38545" marR="385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 2024 год (тыс.руб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</a:p>
                  </a:txBody>
                  <a:tcPr marL="38545" marR="3854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 на 2025 год (тыс.руб.)</a:t>
                      </a:r>
                    </a:p>
                  </a:txBody>
                  <a:tcPr marL="38545" marR="38545" marT="0" marB="0"/>
                </a:tc>
              </a:tr>
              <a:tr h="219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45" marR="385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8545" marR="385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45" marR="38545" marT="0" marB="0"/>
                </a:tc>
              </a:tr>
              <a:tr h="2643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4 487,065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4 529,878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889,559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905,559</a:t>
                      </a:r>
                    </a:p>
                  </a:txBody>
                  <a:tcPr marL="68580" marR="68580" marT="0" marB="0" anchor="ctr"/>
                </a:tc>
              </a:tr>
              <a:tr h="539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3 315,144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3 193,144</a:t>
                      </a:r>
                    </a:p>
                  </a:txBody>
                  <a:tcPr marL="68580" marR="68580" marT="0" marB="0" anchor="ctr"/>
                </a:tc>
              </a:tr>
              <a:tr h="5407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60,600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60,600</a:t>
                      </a:r>
                    </a:p>
                  </a:txBody>
                  <a:tcPr marL="68580" marR="68580" marT="0" marB="0" anchor="ctr"/>
                </a:tc>
              </a:tr>
              <a:tr h="2386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15,000</a:t>
                      </a:r>
                    </a:p>
                  </a:txBody>
                  <a:tcPr marL="68580" marR="68580" marT="0" marB="0" anchor="ctr"/>
                </a:tc>
              </a:tr>
              <a:tr h="307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206,762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355,575</a:t>
                      </a:r>
                    </a:p>
                  </a:txBody>
                  <a:tcPr marL="68580" marR="68580" marT="0" marB="0" anchor="ctr"/>
                </a:tc>
              </a:tr>
              <a:tr h="37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 оборона</a:t>
                      </a:r>
                      <a:r>
                        <a:rPr lang="ru-RU" sz="1400" i="1" u="sng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212,600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212,600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212,600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212,600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6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86,000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86,000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6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86,000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86,000</a:t>
                      </a:r>
                    </a:p>
                  </a:txBody>
                  <a:tcPr marL="68580" marR="68580" marT="0" marB="0" anchor="ctr"/>
                </a:tc>
              </a:tr>
              <a:tr h="2643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,605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,832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3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151,670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151,670</a:t>
                      </a:r>
                    </a:p>
                  </a:txBody>
                  <a:tcPr marL="68580" marR="68580" marT="0" marB="0" anchor="ctr"/>
                </a:tc>
              </a:tr>
              <a:tr h="251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,000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,000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Связь и информатика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,000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64,162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advTm="7000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553589"/>
              </p:ext>
            </p:extLst>
          </p:nvPr>
        </p:nvGraphicFramePr>
        <p:xfrm>
          <a:off x="357158" y="1571612"/>
          <a:ext cx="8572560" cy="4675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3590"/>
                <a:gridCol w="2069239"/>
                <a:gridCol w="1699731"/>
              </a:tblGrid>
              <a:tr h="41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Наименования разделов и подразделов                        </a:t>
                      </a:r>
                    </a:p>
                  </a:txBody>
                  <a:tcPr marL="38545" marR="385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 2024 год (тыс.руб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</a:p>
                  </a:txBody>
                  <a:tcPr marL="38545" marR="3854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 на 2025 год (тыс.руб.)</a:t>
                      </a:r>
                    </a:p>
                  </a:txBody>
                  <a:tcPr marL="38545" marR="38545" marT="0" marB="0"/>
                </a:tc>
              </a:tr>
              <a:tr h="348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120,935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64,162</a:t>
                      </a:r>
                    </a:p>
                  </a:txBody>
                  <a:tcPr marL="68580" marR="68580" marT="0" marB="0" anchor="ctr"/>
                </a:tc>
              </a:tr>
              <a:tr h="348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260,000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255,000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140,000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140,000</a:t>
                      </a:r>
                    </a:p>
                  </a:txBody>
                  <a:tcPr marL="68580" marR="68580" marT="0" marB="0" anchor="ctr"/>
                </a:tc>
              </a:tr>
              <a:tr h="348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120,000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115,000</a:t>
                      </a:r>
                    </a:p>
                  </a:txBody>
                  <a:tcPr marL="68580" marR="68580" marT="0" marB="0" anchor="ctr"/>
                </a:tc>
              </a:tr>
              <a:tr h="348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840,460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840,460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840,460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840,460</a:t>
                      </a:r>
                    </a:p>
                  </a:txBody>
                  <a:tcPr marL="68580" marR="68580" marT="0" marB="0" anchor="ctr"/>
                </a:tc>
              </a:tr>
              <a:tr h="348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24,000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24,000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Социальное обеспечение населения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24,000</a:t>
                      </a:r>
                    </a:p>
                  </a:txBody>
                  <a:tcPr marL="68580" marR="68580" marT="0" marB="0" anchor="ctr"/>
                </a:tc>
              </a:tr>
              <a:tr h="348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13,000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13,000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13,000</a:t>
                      </a:r>
                    </a:p>
                  </a:txBody>
                  <a:tcPr marL="68580" marR="68580" marT="0" marB="0" anchor="ctr"/>
                </a:tc>
              </a:tr>
              <a:tr h="348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Всего расходов: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6 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589,130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6 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595,770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Дефицит бюджета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5786" y="1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</a:rPr>
              <a:t>Запланированные расходы бюджета муниципального образования «Октябрьское сельское поселение на плановый период на 2024-2025 годов </a:t>
            </a:r>
          </a:p>
          <a:p>
            <a:pPr algn="ctr"/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продолжение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advTm="7000"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Структура муниципальных программ Октябрьского сельского поселения на 2016 год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14314"/>
          </a:xfrm>
          <a:ln>
            <a:noFill/>
          </a:ln>
        </p:spPr>
        <p:txBody>
          <a:bodyPr/>
          <a:lstStyle/>
          <a:p>
            <a:pPr lvl="1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57158" y="357166"/>
            <a:ext cx="4000528" cy="35719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Муниципальная программа «Социальное обслуживание населения Октябрьского сельского поселения  на 2023-2025 гг.»</a:t>
            </a:r>
          </a:p>
          <a:p>
            <a:pPr algn="ctr"/>
            <a:endParaRPr lang="ru-RU" sz="1400" i="1" dirty="0" smtClean="0">
              <a:solidFill>
                <a:srgbClr val="4115E1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2023 год – 24,0 тыс.рублей</a:t>
            </a:r>
          </a:p>
          <a:p>
            <a:pPr algn="ctr"/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2024 год - 24,0 тыс.рублей</a:t>
            </a:r>
          </a:p>
          <a:p>
            <a:pPr algn="ctr"/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2025 год - 24,0 тыс.рублей</a:t>
            </a:r>
          </a:p>
          <a:p>
            <a:pPr algn="ctr"/>
            <a:endParaRPr lang="ru-RU" sz="1400" i="1" dirty="0" smtClean="0">
              <a:solidFill>
                <a:srgbClr val="4115E1"/>
              </a:solidFill>
              <a:latin typeface="Times New Roman"/>
              <a:ea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214810" y="285728"/>
            <a:ext cx="4071966" cy="35719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Муниципальная программа «Комплексное развитие систем коммунальной инфраструктуры Октябрьского сельского поселения  на 2013-2015 годы и на перспективу до 2025 года»</a:t>
            </a:r>
          </a:p>
          <a:p>
            <a:pPr algn="ctr"/>
            <a:endParaRPr lang="ru-RU" sz="1400" i="1" dirty="0" smtClean="0">
              <a:solidFill>
                <a:srgbClr val="4115E1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2023 год - </a:t>
            </a:r>
            <a:r>
              <a:rPr lang="ru-RU" sz="1400" dirty="0" smtClean="0">
                <a:solidFill>
                  <a:srgbClr val="4115E1"/>
                </a:solidFill>
                <a:latin typeface="Times New Roman" pitchFamily="18" charset="0"/>
                <a:cs typeface="Times New Roman" pitchFamily="18" charset="0"/>
              </a:rPr>
              <a:t>121,765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 тыс.рублей</a:t>
            </a:r>
          </a:p>
          <a:p>
            <a:pPr algn="ctr"/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2024 год – </a:t>
            </a:r>
            <a:r>
              <a:rPr lang="ru-RU" sz="1400" dirty="0" smtClean="0">
                <a:solidFill>
                  <a:srgbClr val="4115E1"/>
                </a:solidFill>
                <a:latin typeface="Times New Roman" pitchFamily="18" charset="0"/>
                <a:cs typeface="Times New Roman" pitchFamily="18" charset="0"/>
              </a:rPr>
              <a:t>120,935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 тыс.рублей</a:t>
            </a:r>
          </a:p>
          <a:p>
            <a:pPr algn="ctr"/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2025 год – </a:t>
            </a:r>
            <a:r>
              <a:rPr lang="ru-RU" sz="1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64,162</a:t>
            </a:r>
            <a:r>
              <a:rPr lang="ru-RU" sz="1400" i="1" dirty="0" smtClean="0">
                <a:solidFill>
                  <a:srgbClr val="4115E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4115E1"/>
                </a:solidFill>
                <a:latin typeface="Times New Roman"/>
                <a:ea typeface="Times New Roman"/>
              </a:rPr>
              <a:t>тыс.рублей</a:t>
            </a:r>
          </a:p>
          <a:p>
            <a:pPr algn="ctr"/>
            <a:endParaRPr lang="ru-RU" sz="1400" i="1" dirty="0" smtClean="0">
              <a:solidFill>
                <a:srgbClr val="4115E1"/>
              </a:solidFill>
              <a:latin typeface="Times New Roman"/>
              <a:ea typeface="Times New Roman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285984" y="3500438"/>
            <a:ext cx="4214842" cy="3143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Муниципальная программа «Комплексное развитие систем транспортной инфраструктуры Октябрьского сельского поселения на 2017-2023 годы и с перспективой до 2033г.»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год - 3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,0 тыс.рублей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2024 год – 35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,0 тыс.рублей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 год – 36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,0 тыс.рублей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7000"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428625"/>
            <a:ext cx="8715375" cy="30718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В 2023 году из бюджета Октябрьского сельского поселения на ремонт и содержание дорог общего пользования местного значения планируется направить 3</a:t>
            </a: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26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,0 тыс.рублей</a:t>
            </a:r>
          </a:p>
        </p:txBody>
      </p:sp>
      <p:pic>
        <p:nvPicPr>
          <p:cNvPr id="1026" name="Picture 2" descr="C:\Users\User\Desktop\800979129d3151796b270d99950409c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02" y="3571876"/>
            <a:ext cx="4071966" cy="28495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6558" y="857232"/>
            <a:ext cx="39308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«Бюджет для граждан?»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5" descr="18b8088ba1ad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285728"/>
            <a:ext cx="1714512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42844" y="1500174"/>
            <a:ext cx="878687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«Бюджет для граждан» </a:t>
            </a:r>
            <a:r>
              <a:rPr lang="ru-RU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познакомит вас с положениями основного финансового документа МО «Октябрьское сельское поселение, а именно: проект  решения МО «Октябрьское сельское поселение» «О бюджете муниципального образования «Октябрьское сельское поселение» на 2023 год и на плановый период 2024-2025 годов»</a:t>
            </a:r>
          </a:p>
          <a:p>
            <a:pPr algn="r" eaLnBrk="1" hangingPunct="1">
              <a:buFont typeface="Wingdings 2" pitchFamily="18" charset="2"/>
              <a:buNone/>
              <a:defRPr/>
            </a:pPr>
            <a:endParaRPr lang="ru-RU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i="1" dirty="0" smtClean="0">
                <a:solidFill>
                  <a:srgbClr val="C00000"/>
                </a:solidFill>
              </a:rPr>
              <a:t>       Представленная информация предназначена для широкого круга пользователей и будет интересна и полезна как студентам, педагогам, врачам, молодым семьям, так и муниципальным служащим, пенсионерам и другим категориям населения, так как бюджет Октябрьского сельского поселения затрагивает интересы каждого жителя.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i="1" dirty="0" smtClean="0">
              <a:solidFill>
                <a:srgbClr val="C00000"/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ru-RU" i="1" dirty="0" smtClean="0">
              <a:solidFill>
                <a:srgbClr val="C00000"/>
              </a:solidFill>
            </a:endParaRPr>
          </a:p>
          <a:p>
            <a:pPr algn="r" eaLnBrk="1" hangingPunct="1"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rgbClr val="113B61"/>
                </a:solidFill>
              </a:rPr>
              <a:t> Мы постарались в доступной и понятной форме для граждан, показать</a:t>
            </a:r>
          </a:p>
          <a:p>
            <a:pPr algn="r" eaLnBrk="1" hangingPunct="1"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rgbClr val="113B61"/>
                </a:solidFill>
              </a:rPr>
              <a:t>основные показатели бюджета МО «Октябрьское сельское поселение».</a:t>
            </a:r>
          </a:p>
        </p:txBody>
      </p:sp>
    </p:spTree>
  </p:cSld>
  <p:clrMapOvr>
    <a:masterClrMapping/>
  </p:clrMapOvr>
  <p:transition spd="med" advClick="0" advTm="7000"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sz="4000" b="1" i="1" dirty="0" smtClean="0">
                <a:solidFill>
                  <a:srgbClr val="113B6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7000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642918"/>
            <a:ext cx="8229600" cy="100013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Проект бюджета муниципального образования «Октябрьское сельское поселение» Александровского района на 2023 год и на плановый период 2024-2025 годов направлен на выполнение следующих задач:</a:t>
            </a:r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142844" y="1916113"/>
            <a:ext cx="8572560" cy="865187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обеспечение устойчивости и сбалансированности бюджетной системы в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целях гарантированного исполнения действующих и принимаемых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расходных обязательств</a:t>
            </a:r>
          </a:p>
        </p:txBody>
      </p:sp>
      <p:sp>
        <p:nvSpPr>
          <p:cNvPr id="13316" name="AutoShape 6"/>
          <p:cNvSpPr>
            <a:spLocks noChangeArrowheads="1"/>
          </p:cNvSpPr>
          <p:nvPr/>
        </p:nvSpPr>
        <p:spPr bwMode="auto">
          <a:xfrm>
            <a:off x="142844" y="2924944"/>
            <a:ext cx="8572560" cy="1008112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повышение эффективности бюджетной политики, в том числе за счет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роста эффективности бюджетных расходов</a:t>
            </a:r>
          </a:p>
        </p:txBody>
      </p:sp>
      <p:sp>
        <p:nvSpPr>
          <p:cNvPr id="13317" name="AutoShape 7"/>
          <p:cNvSpPr>
            <a:spLocks noChangeArrowheads="1"/>
          </p:cNvSpPr>
          <p:nvPr/>
        </p:nvSpPr>
        <p:spPr bwMode="auto">
          <a:xfrm>
            <a:off x="142844" y="4941888"/>
            <a:ext cx="8572560" cy="647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повышение роли бюджетной политики для поддержки экономического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роста</a:t>
            </a:r>
          </a:p>
        </p:txBody>
      </p:sp>
      <p:sp>
        <p:nvSpPr>
          <p:cNvPr id="13318" name="AutoShape 8"/>
          <p:cNvSpPr>
            <a:spLocks noChangeArrowheads="1"/>
          </p:cNvSpPr>
          <p:nvPr/>
        </p:nvSpPr>
        <p:spPr bwMode="auto">
          <a:xfrm>
            <a:off x="142844" y="4077072"/>
            <a:ext cx="8572560" cy="719708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соответствие финансовых возможностей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Октябрьского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сельского 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поселения ключевым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направлениям развития</a:t>
            </a:r>
          </a:p>
        </p:txBody>
      </p:sp>
      <p:sp>
        <p:nvSpPr>
          <p:cNvPr id="13319" name="AutoShape 9"/>
          <p:cNvSpPr>
            <a:spLocks noChangeArrowheads="1"/>
          </p:cNvSpPr>
          <p:nvPr/>
        </p:nvSpPr>
        <p:spPr bwMode="auto">
          <a:xfrm>
            <a:off x="142844" y="5733256"/>
            <a:ext cx="8572559" cy="719932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  <p:transition spd="med" advClick="0" advTm="7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74638"/>
            <a:ext cx="8572560" cy="1011222"/>
          </a:xfrm>
          <a:noFill/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Основные параметры бюджета муниципального образования «Октябрьское сельское поселение»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Александровского района на 2023 год </a:t>
            </a:r>
          </a:p>
        </p:txBody>
      </p:sp>
      <p:graphicFrame>
        <p:nvGraphicFramePr>
          <p:cNvPr id="15438" name="Group 78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945032408"/>
              </p:ext>
            </p:extLst>
          </p:nvPr>
        </p:nvGraphicFramePr>
        <p:xfrm>
          <a:off x="285720" y="1643050"/>
          <a:ext cx="8501123" cy="3635268"/>
        </p:xfrm>
        <a:graphic>
          <a:graphicData uri="http://schemas.openxmlformats.org/drawingml/2006/table">
            <a:tbl>
              <a:tblPr/>
              <a:tblGrid>
                <a:gridCol w="5678127"/>
                <a:gridCol w="2822996"/>
              </a:tblGrid>
              <a:tr h="500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2023 год (тыс.рублей)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бюджета,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6 633,298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8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9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3 998,000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0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2 297,798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 бюджета,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6 633,298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(+) бюджета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7000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74638"/>
            <a:ext cx="8572560" cy="1011222"/>
          </a:xfrm>
          <a:noFill/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Основные параметры бюджета муниципального образования «Октябрьское сельское поселение» Александровского района на плановый период 2024-2025 годов </a:t>
            </a:r>
          </a:p>
        </p:txBody>
      </p:sp>
      <p:graphicFrame>
        <p:nvGraphicFramePr>
          <p:cNvPr id="15438" name="Group 78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387451051"/>
              </p:ext>
            </p:extLst>
          </p:nvPr>
        </p:nvGraphicFramePr>
        <p:xfrm>
          <a:off x="500035" y="1785926"/>
          <a:ext cx="8429682" cy="3846058"/>
        </p:xfrm>
        <a:graphic>
          <a:graphicData uri="http://schemas.openxmlformats.org/drawingml/2006/table">
            <a:tbl>
              <a:tblPr/>
              <a:tblGrid>
                <a:gridCol w="3429023"/>
                <a:gridCol w="2659166"/>
                <a:gridCol w="2341493"/>
              </a:tblGrid>
              <a:tr h="500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2024 год (тыс.рублей)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2025 год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бюджета,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6 589,130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6 595,770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8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9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4 579,000</a:t>
                      </a:r>
                      <a:endParaRPr lang="ru-RU" sz="1200" b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4 847,500</a:t>
                      </a:r>
                      <a:endParaRPr lang="ru-RU" sz="1200" b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0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2 010,130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1 748,270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 бюджета,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6 589,130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6 595,770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(+) бюджета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7000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</a:rPr>
              <a:t>Динамика доходов бюджета муниципального образования «Октябрьское сельское поселение» </a:t>
            </a:r>
            <a:endParaRPr lang="ru-RU" sz="2800" b="1" dirty="0" smtClean="0">
              <a:solidFill>
                <a:srgbClr val="FFC000"/>
              </a:solidFill>
              <a:latin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70534996"/>
              </p:ext>
            </p:extLst>
          </p:nvPr>
        </p:nvGraphicFramePr>
        <p:xfrm>
          <a:off x="611560" y="1556792"/>
          <a:ext cx="8064896" cy="4944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952625" y="1531938"/>
          <a:ext cx="6415088" cy="1054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 advClick="0" advTm="7000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1800" b="1" dirty="0" smtClean="0">
                <a:solidFill>
                  <a:srgbClr val="FFFF00"/>
                </a:solidFill>
                <a:latin typeface="26"/>
              </a:rPr>
              <a:t>Динамика налоговых и неналоговых доходов бюджета</a:t>
            </a:r>
            <a:br>
              <a:rPr lang="ru-RU" sz="1800" b="1" dirty="0" smtClean="0">
                <a:solidFill>
                  <a:srgbClr val="FFFF00"/>
                </a:solidFill>
                <a:latin typeface="26"/>
              </a:rPr>
            </a:br>
            <a:r>
              <a:rPr lang="ru-RU" sz="1800" b="1" dirty="0" smtClean="0">
                <a:solidFill>
                  <a:srgbClr val="FFFF00"/>
                </a:solidFill>
                <a:latin typeface="26"/>
              </a:rPr>
              <a:t>муниципального образования  «Октябрьское сельское поселение» 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2899921726"/>
              </p:ext>
            </p:extLst>
          </p:nvPr>
        </p:nvGraphicFramePr>
        <p:xfrm>
          <a:off x="571472" y="1571612"/>
          <a:ext cx="7572428" cy="4786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 advClick="0" advTm="7000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29600" cy="15841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  <a:t>Запланированный объем налоговых и неналоговых доходов бюджета муниципального образования «Октябрьское сельское поселение»</a:t>
            </a:r>
            <a:r>
              <a:rPr lang="ru-RU" sz="2200" b="1" dirty="0" smtClean="0">
                <a:solidFill>
                  <a:srgbClr val="C00000"/>
                </a:solidFill>
                <a:latin typeface="26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  <a:t>Александровского района в 2023 году составил  </a:t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FF0000"/>
                </a:solidFill>
              </a:rPr>
              <a:t>4 </a:t>
            </a:r>
            <a:r>
              <a:rPr lang="ru-RU" sz="2000" b="1" dirty="0" smtClean="0">
                <a:solidFill>
                  <a:srgbClr val="FF0000"/>
                </a:solidFill>
              </a:rPr>
              <a:t>335,500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</a:rPr>
              <a:t> из них:</a:t>
            </a:r>
          </a:p>
        </p:txBody>
      </p:sp>
      <p:graphicFrame>
        <p:nvGraphicFramePr>
          <p:cNvPr id="22666" name="Group 13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27320803"/>
              </p:ext>
            </p:extLst>
          </p:nvPr>
        </p:nvGraphicFramePr>
        <p:xfrm>
          <a:off x="500034" y="2643182"/>
          <a:ext cx="8215370" cy="3193489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6418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Налоги на прибыль, доходы –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3 998,000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46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Налоги на товары (работы, услуги), реализуемые на территории  Российской Федерации – 326,000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01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Налоги на имущество – 9,000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03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Государственная пошлина – 2,500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7000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</a:rPr>
              <a:t>Динамика безвозмездных поступлений бюджета муниципального образования «Октябрьское сельское поселение» Александровского района</a:t>
            </a: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85123823"/>
              </p:ext>
            </p:extLst>
          </p:nvPr>
        </p:nvGraphicFramePr>
        <p:xfrm>
          <a:off x="457200" y="1600200"/>
          <a:ext cx="675800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7000"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287</Template>
  <TotalTime>676</TotalTime>
  <Words>1358</Words>
  <Application>Microsoft Office PowerPoint</Application>
  <PresentationFormat>Экран (4:3)</PresentationFormat>
  <Paragraphs>342</Paragraphs>
  <Slides>20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  <vt:variant>
        <vt:lpstr>Произвольные показы</vt:lpstr>
      </vt:variant>
      <vt:variant>
        <vt:i4>1</vt:i4>
      </vt:variant>
    </vt:vector>
  </HeadingPairs>
  <TitlesOfParts>
    <vt:vector size="23" baseType="lpstr">
      <vt:lpstr>1_默认设计模板</vt:lpstr>
      <vt:lpstr>默认设计模板</vt:lpstr>
      <vt:lpstr>Муниципальное образование «Октябрьское сельское поселение»</vt:lpstr>
      <vt:lpstr>Презентация PowerPoint</vt:lpstr>
      <vt:lpstr>Проект бюджета муниципального образования «Октябрьское сельское поселение» Александровского района на 2023 год и на плановый период 2024-2025 годов направлен на выполнение следующих задач:</vt:lpstr>
      <vt:lpstr>Основные параметры бюджета муниципального образования «Октябрьское сельское поселение»  Александровского района на 2023 год </vt:lpstr>
      <vt:lpstr>Основные параметры бюджета муниципального образования «Октябрьское сельское поселение» Александровского района на плановый период 2024-2025 годов </vt:lpstr>
      <vt:lpstr>Динамика доходов бюджета муниципального образования «Октябрьское сельское поселение» </vt:lpstr>
      <vt:lpstr>Динамика налоговых и неналоговых доходов бюджета муниципального образования  «Октябрьское сельское поселение» </vt:lpstr>
      <vt:lpstr>Запланированный объем налоговых и неналоговых доходов бюджета муниципального образования «Октябрьское сельское поселение» Александровского района в 2023 году составил   4 335,500 тыс.рублей из них:</vt:lpstr>
      <vt:lpstr>Динамика безвозмездных поступлений бюджета муниципального образования «Октябрьское сельское поселение» Александровского района</vt:lpstr>
      <vt:lpstr> Объем  межбюджетных трансфертов, передаваемых в бюджет муниципального  образования  «Октябрьское сельское поселение» из бюджета муниципального образования «Александровский район» на 2023 год </vt:lpstr>
      <vt:lpstr> Объем  межбюджетных трансфертов, передаваемых в бюджет муниципального  образования  «Октябрьское сельское поселение» из бюджета муниципального образования «Александровский район» на плановый период 2024 - 2025 годов </vt:lpstr>
      <vt:lpstr>Запланированный объем расходов бюджета муниципального образования «Октябрьское сельское поселение» Александровского района в 2023 году составил  6 633,298 тыс.рублей, из них:</vt:lpstr>
      <vt:lpstr>Динамика расходов бюджета Октябрьского сельского поселения                     </vt:lpstr>
      <vt:lpstr>Запланированные расходы бюджета муниципального образования «Октябрьское сельское поселение»   на 2023 год </vt:lpstr>
      <vt:lpstr>Презентация PowerPoint</vt:lpstr>
      <vt:lpstr>Запланированные расходы бюджета муниципального образования «Октябрьское сельское поселение»  на плановый период на 2024-2025 годов 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Структура муниципальных программ Октябрьского сельского поселения на 2016 год </vt:lpstr>
      <vt:lpstr>      В 2023 году из бюджета Октябрьского сельского поселения на ремонт и содержание дорог общего пользования местного значения планируется направить 326,0 тыс.рублей</vt:lpstr>
      <vt:lpstr>Презентация PowerPoint</vt:lpstr>
      <vt:lpstr>Бюдждет для граждан 2017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образование «Октябрьское сельское поселение»</dc:title>
  <dc:creator>User</dc:creator>
  <cp:lastModifiedBy>AlpUfa</cp:lastModifiedBy>
  <cp:revision>79</cp:revision>
  <dcterms:created xsi:type="dcterms:W3CDTF">2019-02-13T03:49:45Z</dcterms:created>
  <dcterms:modified xsi:type="dcterms:W3CDTF">2023-02-07T06:23:11Z</dcterms:modified>
</cp:coreProperties>
</file>