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62" r:id="rId6"/>
    <p:sldId id="267" r:id="rId7"/>
    <p:sldId id="269" r:id="rId8"/>
    <p:sldId id="286" r:id="rId9"/>
    <p:sldId id="268" r:id="rId10"/>
    <p:sldId id="273" r:id="rId11"/>
    <p:sldId id="276" r:id="rId12"/>
    <p:sldId id="277" r:id="rId13"/>
    <p:sldId id="279" r:id="rId14"/>
    <p:sldId id="287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00CC"/>
    <a:srgbClr val="00FF00"/>
    <a:srgbClr val="FF00FF"/>
    <a:srgbClr val="3333FF"/>
    <a:srgbClr val="FF99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7" d="100"/>
          <a:sy n="87" d="100"/>
        </p:scale>
        <p:origin x="5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Налоговые </a:t>
            </a:r>
            <a:r>
              <a:rPr lang="ru-RU" dirty="0"/>
              <a:t>доходы </a:t>
            </a:r>
            <a:r>
              <a:rPr lang="ru-RU" dirty="0" smtClean="0"/>
              <a:t>2022</a:t>
            </a:r>
            <a:endParaRPr lang="ru-RU" dirty="0"/>
          </a:p>
        </c:rich>
      </c:tx>
      <c:layout>
        <c:manualLayout>
          <c:xMode val="edge"/>
          <c:yMode val="edge"/>
          <c:x val="0.32566947199546636"/>
          <c:y val="3.00721386908954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2021</c:v>
                </c:pt>
              </c:strCache>
            </c:strRef>
          </c:tx>
          <c:explosion val="37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989473137031844E-2"/>
                  <c:y val="-6.944791255874538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399458164179511E-2"/>
                  <c:y val="2.42286291926631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19333020082468E-2"/>
                  <c:y val="-3.13200140523208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75612699506361E-2"/>
                  <c:y val="-6.51415909086995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5755507288181362E-2"/>
                  <c:y val="-9.44826989410818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680347848630787E-2"/>
                  <c:y val="-6.70279341538560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5351958854724752E-2"/>
                  <c:y val="-6.70346072841310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Налог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0.93400000000000005</c:v>
                </c:pt>
                <c:pt idx="1">
                  <c:v>6.4000000000000001E-2</c:v>
                </c:pt>
                <c:pt idx="2">
                  <c:v>1E-3</c:v>
                </c:pt>
                <c:pt idx="3" formatCode="0.0">
                  <c:v>4.0000000000000001E-3</c:v>
                </c:pt>
                <c:pt idx="4">
                  <c:v>4.0000000000000001E-3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 anchor="t"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>
        <c:manualLayout>
          <c:xMode val="edge"/>
          <c:yMode val="edge"/>
          <c:x val="0.4473611111111111"/>
          <c:y val="8.3333333333333367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explosion val="2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8"/>
            <c:bubble3D val="0"/>
            <c:explosion val="15"/>
            <c:spPr>
              <a:solidFill>
                <a:srgbClr val="6666FF"/>
              </a:solidFill>
              <a:ln>
                <a:solidFill>
                  <a:schemeClr val="tx2"/>
                </a:solidFill>
              </a:ln>
            </c:spPr>
          </c:dPt>
          <c:dPt>
            <c:idx val="9"/>
            <c:bubble3D val="0"/>
            <c:spPr>
              <a:solidFill>
                <a:srgbClr val="CC99FF"/>
              </a:solidFill>
            </c:spPr>
          </c:dPt>
          <c:dLbls>
            <c:dLbl>
              <c:idx val="0"/>
              <c:layout>
                <c:manualLayout>
                  <c:x val="8.8320392242637102E-2"/>
                  <c:y val="-2.0649606299212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88696898998824E-2"/>
                  <c:y val="-6.7926946631671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05515456401284E-2"/>
                  <c:y val="7.9052055993000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1624337756391596"/>
                  <c:y val="7.11491688538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4537826868864264E-2"/>
                  <c:y val="-2.193285214348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0561509672402055E-2"/>
                  <c:y val="-8.0846456692913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0931776757072033"/>
                  <c:y val="-1.3023403324584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0100</c:v>
                </c:pt>
                <c:pt idx="1">
                  <c:v>0200</c:v>
                </c:pt>
                <c:pt idx="2">
                  <c:v>0400</c:v>
                </c:pt>
                <c:pt idx="3">
                  <c:v>0500</c:v>
                </c:pt>
                <c:pt idx="4">
                  <c:v>0800</c:v>
                </c:pt>
                <c:pt idx="5">
                  <c:v>1003</c:v>
                </c:pt>
                <c:pt idx="6">
                  <c:v>1101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0.52600000000000002</c:v>
                </c:pt>
                <c:pt idx="1">
                  <c:v>0.122</c:v>
                </c:pt>
                <c:pt idx="2">
                  <c:v>0.41899999999999998</c:v>
                </c:pt>
                <c:pt idx="3">
                  <c:v>0.26600000000000001</c:v>
                </c:pt>
                <c:pt idx="4">
                  <c:v>0.46700000000000003</c:v>
                </c:pt>
                <c:pt idx="5">
                  <c:v>5.0000000000000001E-3</c:v>
                </c:pt>
                <c:pt idx="6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2424990278992905"/>
          <c:y val="3.7553368328958892E-2"/>
          <c:w val="0.16649083795081171"/>
          <c:h val="0.9313517060367454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0.30946</cdr:x>
      <cdr:y>0.29218</cdr:y>
    </cdr:from>
    <cdr:to>
      <cdr:x>0.44439</cdr:x>
      <cdr:y>0.55281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1357322"/>
          <a:ext cx="1059049" cy="1210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1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Отчет об исполнении бюджета муниципального образования «Октябрьское сельское поселение» Александровского района </a:t>
            </a:r>
          </a:p>
          <a:p>
            <a:pPr algn="ctr"/>
            <a:r>
              <a:rPr lang="ru-RU" b="1" dirty="0" smtClean="0"/>
              <a:t>за </a:t>
            </a:r>
            <a:r>
              <a:rPr lang="ru-RU" b="1" dirty="0" smtClean="0"/>
              <a:t>2022 </a:t>
            </a:r>
            <a:r>
              <a:rPr lang="ru-RU" b="1" dirty="0" smtClean="0"/>
              <a:t>год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71714"/>
            <a:ext cx="7406640" cy="1472184"/>
          </a:xfrm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p:transition spd="med" advClick="0" advTm="3000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176927"/>
              </p:ext>
            </p:extLst>
          </p:nvPr>
        </p:nvGraphicFramePr>
        <p:xfrm>
          <a:off x="539551" y="857233"/>
          <a:ext cx="8175852" cy="556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12"/>
                <a:gridCol w="3633712"/>
                <a:gridCol w="1537340"/>
                <a:gridCol w="1268741"/>
                <a:gridCol w="1107147"/>
              </a:tblGrid>
              <a:tr h="5545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3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887,879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878,819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7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Правительства РФ, высших исполнительных органов государственной власти субъектов РФ, местных администраций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318,071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276,938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2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4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проведения выборов и референдумов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Резервный фонд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65,500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36,678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205,000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205,000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2852"/>
            <a:ext cx="7024744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расходов по разделам и подразделам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ransition spd="med" advClick="0" advTm="5000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273814"/>
              </p:ext>
            </p:extLst>
          </p:nvPr>
        </p:nvGraphicFramePr>
        <p:xfrm>
          <a:off x="357158" y="642925"/>
          <a:ext cx="8429685" cy="4716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3404670"/>
                <a:gridCol w="1724255"/>
                <a:gridCol w="1599120"/>
                <a:gridCol w="987260"/>
              </a:tblGrid>
              <a:tr h="7332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2021 год,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2021 год,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122,390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59,690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298,000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217,340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Связь и информатика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46,440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46,440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3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411,031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381,031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2 120,588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2 120,586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115,000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69,859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784,460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784,460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8 561,959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8 239,443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81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 бюджета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-1 050,000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1 680,763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6000" y="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расходов по разделам и подразделам (продолжение)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ransition spd="med" advClick="0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24294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Распределение расходов </a:t>
            </a:r>
            <a:r>
              <a:rPr lang="ru-RU" sz="2800" b="1" dirty="0">
                <a:solidFill>
                  <a:srgbClr val="002060"/>
                </a:solidFill>
              </a:rPr>
              <a:t>по разделам и подразделам</a:t>
            </a:r>
            <a:r>
              <a:rPr lang="ru-RU" sz="2800" b="1" dirty="0" smtClean="0">
                <a:solidFill>
                  <a:srgbClr val="002060"/>
                </a:solidFill>
              </a:rPr>
              <a:t> за </a:t>
            </a:r>
            <a:r>
              <a:rPr lang="ru-RU" sz="2800" b="1" dirty="0" smtClean="0">
                <a:solidFill>
                  <a:srgbClr val="002060"/>
                </a:solidFill>
              </a:rPr>
              <a:t>2022 </a:t>
            </a:r>
            <a:r>
              <a:rPr lang="ru-RU" sz="2800" b="1" dirty="0" smtClean="0">
                <a:solidFill>
                  <a:srgbClr val="002060"/>
                </a:solidFill>
              </a:rPr>
              <a:t>год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 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Октябрьского сельского поселения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72357"/>
              </p:ext>
            </p:extLst>
          </p:nvPr>
        </p:nvGraphicFramePr>
        <p:xfrm>
          <a:off x="785786" y="1643050"/>
          <a:ext cx="7443813" cy="444343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76464"/>
                <a:gridCol w="1058341"/>
                <a:gridCol w="1150667"/>
                <a:gridCol w="1058341"/>
              </a:tblGrid>
              <a:tr h="70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Октябрьского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707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программа «Энергосбережение и повышение энергетической эффективности на территории Октябрьского сельского поселения Александровского района, Томской области на период 2021-2030 годов»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802,000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802,000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707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программа «Социальное обслуживание населения Октябрьского сельского поселения  на 2020-2022 гг.»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21,000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9,000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94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«Комплексное развитие транспортной инфраструктуры Октябрьского сельского поселения на 2017-2023 годы и с перспективой до 2033 года»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298,000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217,340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72,9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94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программа «Комплексное развитие систем коммунальной инфраструктуры Октябрьского сельского поселения  на 2013-2015 годы и на перспективу до 2020 года»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493,145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463,144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p:transition spd="med" advClick="0" advTm="5000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по межбюджетным трансфертам передаваемые  из бюджета муниципального образования «Октябрьское сельское поселение» в бюджет муниципального образования «Александровский район» за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35848"/>
              </p:ext>
            </p:extLst>
          </p:nvPr>
        </p:nvGraphicFramePr>
        <p:xfrm>
          <a:off x="357159" y="1071548"/>
          <a:ext cx="8501121" cy="5366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5"/>
                <a:gridCol w="796371"/>
                <a:gridCol w="775265"/>
                <a:gridCol w="1214446"/>
                <a:gridCol w="1214446"/>
                <a:gridCol w="1143008"/>
              </a:tblGrid>
              <a:tr h="500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Доп.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0106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казначейское исполнение бюджета поселения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29,500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29,500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по внешнему финансовому контролю бюджета поселения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31,100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31,100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784,460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784,460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0801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784,460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784,460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исполнение полномочий по созданию условий для организации досуга и обеспечения жителей поселения услугами организации культуры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0801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784,460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784,460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исполнение полномочий по обеспечению условий для развития на территории поселения физической культуры и массового спорта, организации проведения официальных физкультурно-оздоровительных и спортивных мероприятий поселения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858,060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858,060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"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8972" y="3297758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ransition spd="med" advClick="0" advTm="300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Отчет об исполнении бюджета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«Октябрьское сельское поселение» Александровского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в рамках проекта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предназначен, прежде всего, для жителей, не обладающих специальными знаниями в сфере бюджетного законодательства. Информация,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в данной презентации, знакомит жителей 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характеристиками бюджета поселения и результатами 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за прошедший период текущего года.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0880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Уважаемые жители Октябрьского сельского поселения!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30900"/>
      </p:ext>
    </p:extLst>
  </p:cSld>
  <p:clrMapOvr>
    <a:masterClrMapping/>
  </p:clrMapOvr>
  <p:transition spd="med" advClick="0" advTm="500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 algn="ctr">
              <a:buNone/>
            </a:pPr>
            <a:r>
              <a:rPr lang="ru-RU" dirty="0" smtClean="0"/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Октябрьского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товары (работы, услуги), реализуемые на территории Российской Федерации (акцизы)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1. Налоговые доходы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4500570"/>
            <a:ext cx="201622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4429132"/>
            <a:ext cx="208823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429132"/>
            <a:ext cx="18002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ransition spd="med" advClick="0" advTm="500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571305"/>
              </p:ext>
            </p:extLst>
          </p:nvPr>
        </p:nvGraphicFramePr>
        <p:xfrm>
          <a:off x="928662" y="642917"/>
          <a:ext cx="7200800" cy="56723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4376"/>
                <a:gridCol w="1368152"/>
                <a:gridCol w="1368152"/>
                <a:gridCol w="1080120"/>
              </a:tblGrid>
              <a:tr h="87492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 </a:t>
                      </a:r>
                      <a:r>
                        <a:rPr lang="ru-RU" sz="1400" b="1" dirty="0" smtClean="0"/>
                        <a:t>2022 </a:t>
                      </a:r>
                      <a:r>
                        <a:rPr lang="ru-RU" sz="1400" b="1" dirty="0" smtClean="0"/>
                        <a:t>г.,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 </a:t>
                      </a:r>
                      <a:r>
                        <a:rPr lang="ru-RU" sz="1400" b="1" dirty="0" smtClean="0"/>
                        <a:t>2022 </a:t>
                      </a:r>
                      <a:r>
                        <a:rPr lang="ru-RU" sz="1400" b="1" dirty="0" smtClean="0"/>
                        <a:t>год,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 </a:t>
                      </a:r>
                      <a:r>
                        <a:rPr lang="ru-RU" sz="1400" b="1" dirty="0" err="1" smtClean="0"/>
                        <a:t>испол-нения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Налоги на прибыль,</a:t>
                      </a:r>
                      <a:r>
                        <a:rPr lang="ru-RU" sz="1600" b="1" baseline="0" dirty="0" smtClean="0"/>
                        <a:t> доходы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4 650,000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4 954,387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НДФЛ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4 650,000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4 954,387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106,5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5619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Налоги на товары (работы, услуги)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298,000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338,939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629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доходы</a:t>
                      </a:r>
                      <a:r>
                        <a:rPr lang="ru-RU" sz="1600" baseline="0" dirty="0" smtClean="0"/>
                        <a:t> от уплаты акцизов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298,000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338,939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113,7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/>
                        <a:t>Налоги на имущество</a:t>
                      </a:r>
                      <a:endParaRPr lang="ru-RU" sz="16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7,702</a:t>
                      </a:r>
                      <a:endParaRPr lang="ru-RU" sz="16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6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налог на имущество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0,227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22,7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 земельный налог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7,406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/>
                        <a:t>Государственная пошлина</a:t>
                      </a:r>
                      <a:endParaRPr lang="ru-RU" sz="16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latin typeface="+mn-lt"/>
                          <a:cs typeface="Times New Roman" panose="02020603050405020304" pitchFamily="18" charset="0"/>
                        </a:rPr>
                        <a:t>2,500</a:t>
                      </a:r>
                      <a:endParaRPr lang="ru-RU" sz="16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1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Государственная пошлина за совершение нотариальных действий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742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ВСЕГО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4 959,500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5 303,147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696744" cy="57148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неналоговых доходов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ransition spd="med" advClick="0" advTm="5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438644"/>
              </p:ext>
            </p:extLst>
          </p:nvPr>
        </p:nvGraphicFramePr>
        <p:xfrm>
          <a:off x="500034" y="1428736"/>
          <a:ext cx="7848872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ransition spd="med" advClick="0" advTm="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5"/>
            <a:ext cx="6777317" cy="2664295"/>
          </a:xfrm>
        </p:spPr>
        <p:txBody>
          <a:bodyPr/>
          <a:lstStyle/>
          <a:p>
            <a:pPr marL="68580" lvl="0" indent="0" algn="ctr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" lvl="0" indent="0" algn="ctr">
              <a:buClr>
                <a:srgbClr val="94C600"/>
              </a:buClr>
              <a:buNone/>
            </a:pP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2. Безвозмездные поступления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929066"/>
            <a:ext cx="20074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nord-news.ru/img/newsimages/20120402/1_ace3b4cebd9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071810"/>
            <a:ext cx="1800200" cy="160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ransition spd="med" advClick="0" advTm="5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2777"/>
              </p:ext>
            </p:extLst>
          </p:nvPr>
        </p:nvGraphicFramePr>
        <p:xfrm>
          <a:off x="428596" y="428604"/>
          <a:ext cx="8391306" cy="6431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75053"/>
                <a:gridCol w="1539370"/>
                <a:gridCol w="1701411"/>
                <a:gridCol w="775472"/>
              </a:tblGrid>
              <a:tr h="720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</a:t>
                      </a: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год, 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 </a:t>
                      </a: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год,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0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бюджетам субъектов Российской Федерации и 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2962,155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2962,155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1004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уровня минимальной бюджетной обеспеченности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808,300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808,300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004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поддержку мер по обеспечению сбалансированности бюджетов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153,855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153,855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002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205,000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205,00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0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205,000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205,00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002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1485,304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1449,904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00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мероприятия по обеспечению населения Томской области чистой водой</a:t>
                      </a:r>
                      <a:endParaRPr lang="ru-RU" sz="1400" dirty="0"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0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проведение капитального ремонта объектов коммунальной инфраструктуры  в целях подготовки хозяйственного комплекса Томской области к безаварийному  прохождению отопительного сезона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868,588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868,588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00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финансирование полномочий по организации утилизации бытовых и промышленных отходов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67,000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0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оплату потерь по электроэнергии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227,886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227,886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00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-Организация перевозок тел (останков) умерших или погибших в места проведения патологоанатомического вскрытия, судебно-медицинской экспертизы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62,700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27,300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42860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ransition spd="med" advClick="0" advTm="5000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92137"/>
              </p:ext>
            </p:extLst>
          </p:nvPr>
        </p:nvGraphicFramePr>
        <p:xfrm>
          <a:off x="285720" y="857231"/>
          <a:ext cx="8391306" cy="459005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75053"/>
                <a:gridCol w="1539370"/>
                <a:gridCol w="1701411"/>
                <a:gridCol w="775472"/>
              </a:tblGrid>
              <a:tr h="7594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</a:t>
                      </a: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год, 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 </a:t>
                      </a: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год,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961"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траление паромных 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причалов</a:t>
                      </a:r>
                    </a:p>
                    <a:p>
                      <a:endParaRPr kumimoji="0" lang="ru-RU" sz="1400" b="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4961"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Проведение выборов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4961">
                <a:tc>
                  <a:txBody>
                    <a:bodyPr/>
                    <a:lstStyle/>
                    <a:p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возмещение расходов за оказанные услуги сети передачи данных Интернет в рамках Проекта СЗО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46,440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46,440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8100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-23,234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-23,234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-23,234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-23,234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72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652,459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617,059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25034" y="142853"/>
            <a:ext cx="4290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dirty="0"/>
          </a:p>
        </p:txBody>
      </p:sp>
    </p:spTree>
  </p:cSld>
  <p:clrMapOvr>
    <a:masterClrMapping/>
  </p:clrMapOvr>
  <p:transition spd="med" advClick="0" advTm="5000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3. Расходы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ransition spd="med" advClick="0" advTm="3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чет об исполнении за 2021 г.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об исполнении за 2021 г.</Template>
  <TotalTime>112</TotalTime>
  <Words>966</Words>
  <Application>Microsoft Office PowerPoint</Application>
  <PresentationFormat>Экран (4:3)</PresentationFormat>
  <Paragraphs>360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Batang</vt:lpstr>
      <vt:lpstr>Calibri</vt:lpstr>
      <vt:lpstr>Cambria</vt:lpstr>
      <vt:lpstr>Rockwell</vt:lpstr>
      <vt:lpstr>Times New Roman</vt:lpstr>
      <vt:lpstr>Wingdings 2</vt:lpstr>
      <vt:lpstr>отчет об исполнении за 2021 г.</vt:lpstr>
      <vt:lpstr>БЮДЖЕТ ДЛЯ ГРАЖДАН</vt:lpstr>
      <vt:lpstr>Уважаемые жители Октябрьского сельского поселения!</vt:lpstr>
      <vt:lpstr>1. Налоговые доходы</vt:lpstr>
      <vt:lpstr>Поступление налоговых и неналоговых доходов</vt:lpstr>
      <vt:lpstr>Распределение налоговых доходов</vt:lpstr>
      <vt:lpstr>2. Безвозмездные поступления</vt:lpstr>
      <vt:lpstr>Доходы от безвозмездных  поступлений</vt:lpstr>
      <vt:lpstr>Презентация PowerPoint</vt:lpstr>
      <vt:lpstr>3. Расходы</vt:lpstr>
      <vt:lpstr>Осуществление расходов по разделам и подразделам</vt:lpstr>
      <vt:lpstr>Презентация PowerPoint</vt:lpstr>
      <vt:lpstr>Распределение расходов по разделам и подразделам за 2022 год</vt:lpstr>
      <vt:lpstr>Исполнение программной части бюджета   Октябрьского сельского поселения за 2022 год</vt:lpstr>
      <vt:lpstr>Отчет по межбюджетным трансфертам передаваемые  из бюджета муниципального образования «Октябрьское сельское поселение» в бюджет муниципального образования «Александровский район» за 2022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Александра Николаевна Прасина</cp:lastModifiedBy>
  <cp:revision>13</cp:revision>
  <dcterms:created xsi:type="dcterms:W3CDTF">2022-05-17T08:36:38Z</dcterms:created>
  <dcterms:modified xsi:type="dcterms:W3CDTF">2023-05-25T09:48:23Z</dcterms:modified>
</cp:coreProperties>
</file>