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5" r:id="rId1"/>
    <p:sldMasterId id="2147484083" r:id="rId2"/>
  </p:sldMasterIdLst>
  <p:notesMasterIdLst>
    <p:notesMasterId r:id="rId17"/>
  </p:notesMasterIdLst>
  <p:sldIdLst>
    <p:sldId id="256" r:id="rId3"/>
    <p:sldId id="291" r:id="rId4"/>
    <p:sldId id="289" r:id="rId5"/>
    <p:sldId id="257" r:id="rId6"/>
    <p:sldId id="258" r:id="rId7"/>
    <p:sldId id="259" r:id="rId8"/>
    <p:sldId id="260" r:id="rId9"/>
    <p:sldId id="263" r:id="rId10"/>
    <p:sldId id="293" r:id="rId11"/>
    <p:sldId id="265" r:id="rId12"/>
    <p:sldId id="267" r:id="rId13"/>
    <p:sldId id="292" r:id="rId14"/>
    <p:sldId id="286" r:id="rId15"/>
    <p:sldId id="290" r:id="rId16"/>
  </p:sldIdLst>
  <p:sldSz cx="9144000" cy="6858000" type="screen4x3"/>
  <p:notesSz cx="6858000" cy="9144000"/>
  <p:custShowLst>
    <p:custShow name="Бюдждет для граждан 2017 год" id="0">
      <p:sldLst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</p:sldLst>
    </p:custShow>
  </p:custShow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4115E1"/>
    <a:srgbClr val="C5F1AD"/>
    <a:srgbClr val="00FFFF"/>
    <a:srgbClr val="113B61"/>
    <a:srgbClr val="000000"/>
    <a:srgbClr val="808000"/>
    <a:srgbClr val="FF6600"/>
    <a:srgbClr val="FF3399"/>
    <a:srgbClr val="6C67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3857" autoAdjust="0"/>
  </p:normalViewPr>
  <p:slideViewPr>
    <p:cSldViewPr>
      <p:cViewPr varScale="1">
        <p:scale>
          <a:sx n="97" d="100"/>
          <a:sy n="97" d="100"/>
        </p:scale>
        <p:origin x="2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7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image" Target="../media/image8.emf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6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2768080332344554E-2"/>
          <c:y val="1.9949969129113208E-2"/>
          <c:w val="0.54655931087022058"/>
          <c:h val="0.79497542167446156"/>
        </c:manualLayout>
      </c:layout>
      <c:bar3DChart>
        <c:barDir val="col"/>
        <c:grouping val="standard"/>
        <c:varyColors val="0"/>
        <c:ser>
          <c:idx val="2"/>
          <c:order val="0"/>
          <c:tx>
            <c:strRef>
              <c:f>Sheet1!$A$3</c:f>
              <c:strCache>
                <c:ptCount val="1"/>
                <c:pt idx="0">
                  <c:v>Доходы Октябрьского сельского поселения 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7782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4172532417033043E-2"/>
                  <c:y val="-5.7825997475690533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i="0" u="none" strike="noStrike" baseline="0" dirty="0" smtClean="0">
                        <a:effectLst/>
                      </a:rPr>
                      <a:t>9874,840</a:t>
                    </a:r>
                    <a:endParaRPr lang="en-US" dirty="0">
                      <a:solidFill>
                        <a:schemeClr val="accent6">
                          <a:lumMod val="75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7241774723443446E-3"/>
                  <c:y val="-6.3931091200277054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i="0" u="none" strike="noStrike" baseline="0" dirty="0" smtClean="0">
                        <a:effectLst/>
                      </a:rPr>
                      <a:t>8837,069</a:t>
                    </a:r>
                  </a:p>
                  <a:p>
                    <a:endParaRPr lang="en-US" dirty="0">
                      <a:solidFill>
                        <a:schemeClr val="accent6">
                          <a:lumMod val="75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298903296459166E-3"/>
                  <c:y val="-8.9630296087320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240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Sheet1!$B$3:$D$3</c:f>
              <c:numCache>
                <c:formatCode>#\ ##0.000</c:formatCode>
                <c:ptCount val="3"/>
                <c:pt idx="0" formatCode="#,##0.00">
                  <c:v>9874.8369999999995</c:v>
                </c:pt>
                <c:pt idx="1">
                  <c:v>8837.0689999999995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1789728"/>
        <c:axId val="151790120"/>
        <c:axId val="154910960"/>
      </c:bar3DChart>
      <c:catAx>
        <c:axId val="151789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94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51790120"/>
        <c:crossesAt val="1000"/>
        <c:auto val="1"/>
        <c:lblAlgn val="ctr"/>
        <c:lblOffset val="100"/>
        <c:tickLblSkip val="1"/>
        <c:tickMarkSkip val="1"/>
        <c:noMultiLvlLbl val="0"/>
      </c:catAx>
      <c:valAx>
        <c:axId val="151790120"/>
        <c:scaling>
          <c:orientation val="minMax"/>
          <c:max val="10000"/>
          <c:min val="1000"/>
        </c:scaling>
        <c:delete val="0"/>
        <c:axPos val="l"/>
        <c:majorGridlines>
          <c:spPr>
            <a:ln w="1945">
              <a:solidFill>
                <a:schemeClr val="tx1"/>
              </a:solidFill>
              <a:prstDash val="solid"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51789728"/>
        <c:crosses val="autoZero"/>
        <c:crossBetween val="between"/>
        <c:majorUnit val="1000"/>
        <c:minorUnit val="500"/>
      </c:valAx>
      <c:serAx>
        <c:axId val="154910960"/>
        <c:scaling>
          <c:orientation val="minMax"/>
        </c:scaling>
        <c:delete val="0"/>
        <c:axPos val="b"/>
        <c:majorTickMark val="out"/>
        <c:minorTickMark val="none"/>
        <c:tickLblPos val="nextTo"/>
        <c:crossAx val="151790120"/>
        <c:crosses val="autoZero"/>
      </c:serAx>
    </c:plotArea>
    <c:legend>
      <c:legendPos val="r"/>
      <c:layout/>
      <c:overlay val="0"/>
      <c:txPr>
        <a:bodyPr/>
        <a:lstStyle/>
        <a:p>
          <a:pPr>
            <a:defRPr sz="1800">
              <a:solidFill>
                <a:srgbClr val="FF0000"/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00FFFF"/>
    </a:solidFill>
    <a:ln w="9525" cap="flat" cmpd="sng" algn="ctr">
      <a:solidFill>
        <a:srgbClr val="000000"/>
      </a:solidFill>
      <a:prstDash val="solid"/>
      <a:miter lim="800000"/>
      <a:headEnd type="none" w="med" len="med"/>
      <a:tailEnd type="none" w="med" len="med"/>
    </a:ln>
  </c:spPr>
  <c:txPr>
    <a:bodyPr/>
    <a:lstStyle/>
    <a:p>
      <a:pPr>
        <a:defRPr sz="127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600089040087993E-2"/>
          <c:y val="5.4054054054054092E-2"/>
          <c:w val="0.96077201123352174"/>
          <c:h val="0.44624606564001784"/>
        </c:manualLayout>
      </c:layout>
      <c:lineChart>
        <c:grouping val="standar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Запад</c:v>
                </c:pt>
              </c:strCache>
            </c:strRef>
          </c:tx>
          <c:spPr>
            <a:ln w="6642">
              <a:solidFill>
                <a:srgbClr val="FFFF00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strRef>
              <c:f>Sheet1!$B$1:$D$1</c:f>
              <c:strCache>
                <c:ptCount val="3"/>
                <c:pt idx="0">
                  <c:v>1 кв</c:v>
                </c:pt>
                <c:pt idx="1">
                  <c:v>2 кв</c:v>
                </c:pt>
                <c:pt idx="2">
                  <c:v>3 кв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7058.7</c:v>
                </c:pt>
                <c:pt idx="1">
                  <c:v>38.6</c:v>
                </c:pt>
                <c:pt idx="2">
                  <c:v>34.6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1794040"/>
        <c:axId val="151790512"/>
      </c:lineChart>
      <c:catAx>
        <c:axId val="151794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spPr>
          <a:ln w="4982">
            <a:noFill/>
          </a:ln>
        </c:spPr>
        <c:crossAx val="151790512"/>
        <c:crosses val="autoZero"/>
        <c:auto val="1"/>
        <c:lblAlgn val="ctr"/>
        <c:lblOffset val="100"/>
        <c:tickMarkSkip val="1"/>
        <c:noMultiLvlLbl val="0"/>
      </c:catAx>
      <c:valAx>
        <c:axId val="151790512"/>
        <c:scaling>
          <c:orientation val="minMax"/>
          <c:max val="12"/>
          <c:min val="0"/>
        </c:scaling>
        <c:delete val="1"/>
        <c:axPos val="l"/>
        <c:numFmt formatCode="General" sourceLinked="1"/>
        <c:majorTickMark val="out"/>
        <c:minorTickMark val="none"/>
        <c:tickLblPos val="none"/>
        <c:crossAx val="151794040"/>
        <c:crosses val="autoZero"/>
        <c:crossBetween val="between"/>
        <c:majorUnit val="1"/>
        <c:min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497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view3D>
      <c:rotX val="15"/>
      <c:hPercent val="60"/>
      <c:rotY val="20"/>
      <c:depthPercent val="100"/>
      <c:rAngAx val="1"/>
    </c:view3D>
    <c:floor>
      <c:thickness val="0"/>
    </c:floor>
    <c:sideWall>
      <c:thickness val="0"/>
      <c:spPr>
        <a:blipFill>
          <a:blip xmlns:r="http://schemas.openxmlformats.org/officeDocument/2006/relationships" r:embed="rId1"/>
          <a:stretch>
            <a:fillRect/>
          </a:stretch>
        </a:blipFill>
      </c:spPr>
    </c:sideWall>
    <c:backWall>
      <c:thickness val="0"/>
      <c:spPr>
        <a:blipFill>
          <a:blip xmlns:r="http://schemas.openxmlformats.org/officeDocument/2006/relationships" r:embed="rId1"/>
          <a:stretch>
            <a:fillRect/>
          </a:stretch>
        </a:blipFill>
      </c:spPr>
    </c:backWall>
    <c:plotArea>
      <c:layout/>
      <c:bar3DChart>
        <c:barDir val="col"/>
        <c:grouping val="stacked"/>
        <c:varyColors val="0"/>
        <c:ser>
          <c:idx val="2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b="1" i="0" u="none" strike="noStrike" baseline="0" dirty="0" smtClean="0">
                        <a:effectLst/>
                      </a:rPr>
                      <a:t>5 855,860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800" b="1" i="0" u="none" strike="noStrike" baseline="0" dirty="0" smtClean="0">
                        <a:effectLst/>
                      </a:rPr>
                      <a:t>6325,600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435119092581666"/>
                      <c:h val="6.2888902957527262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Sheet1!$B$2:$D$2</c:f>
              <c:numCache>
                <c:formatCode>#\ ##0.000</c:formatCode>
                <c:ptCount val="3"/>
                <c:pt idx="0" formatCode="#,##0.00">
                  <c:v>5855.86</c:v>
                </c:pt>
                <c:pt idx="1">
                  <c:v>6325.6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51794824"/>
        <c:axId val="151791296"/>
        <c:axId val="0"/>
      </c:bar3DChart>
      <c:catAx>
        <c:axId val="151794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1791296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51791296"/>
        <c:scaling>
          <c:orientation val="minMax"/>
          <c:max val="2500"/>
          <c:min val="100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1794824"/>
        <c:crosses val="autoZero"/>
        <c:crossBetween val="between"/>
        <c:majorUnit val="200"/>
        <c:minorUnit val="200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239403753118894"/>
          <c:y val="6.4463276836158198E-2"/>
          <c:w val="0.86892852636394025"/>
          <c:h val="0.8158474576271218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>
                        <a:solidFill>
                          <a:srgbClr val="FF0000"/>
                        </a:solidFill>
                      </a:defRPr>
                    </a:pPr>
                    <a:r>
                      <a:rPr lang="en-US" sz="1800" b="1" i="0" u="none" strike="noStrike" baseline="0" dirty="0" smtClean="0">
                        <a:solidFill>
                          <a:srgbClr val="FF0000"/>
                        </a:solidFill>
                        <a:effectLst/>
                      </a:rPr>
                      <a:t>4 652,459</a:t>
                    </a:r>
                    <a:endParaRPr lang="en-US" b="1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i="0" dirty="0" smtClean="0">
                        <a:solidFill>
                          <a:srgbClr val="FF0000"/>
                        </a:solidFill>
                      </a:rPr>
                      <a:t>2</a:t>
                    </a:r>
                    <a:r>
                      <a:rPr lang="en-US" b="1" i="0" baseline="0" dirty="0" smtClean="0">
                        <a:solidFill>
                          <a:srgbClr val="FF0000"/>
                        </a:solidFill>
                      </a:rPr>
                      <a:t> 297,798</a:t>
                    </a:r>
                    <a:endParaRPr lang="en-US" b="1" i="0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Лист1!$B$2:$B$5</c:f>
              <c:numCache>
                <c:formatCode>#\ ##0.000</c:formatCode>
                <c:ptCount val="4"/>
                <c:pt idx="0">
                  <c:v>4018.9769999999999</c:v>
                </c:pt>
                <c:pt idx="1">
                  <c:v>2511.4690000000001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1794432"/>
        <c:axId val="151792472"/>
        <c:axId val="0"/>
      </c:bar3DChart>
      <c:catAx>
        <c:axId val="151794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1792472"/>
        <c:crosses val="autoZero"/>
        <c:auto val="1"/>
        <c:lblAlgn val="ctr"/>
        <c:lblOffset val="100"/>
        <c:noMultiLvlLbl val="0"/>
      </c:catAx>
      <c:valAx>
        <c:axId val="151792472"/>
        <c:scaling>
          <c:orientation val="minMax"/>
        </c:scaling>
        <c:delete val="0"/>
        <c:axPos val="l"/>
        <c:majorGridlines/>
        <c:numFmt formatCode="#\ ##0.000" sourceLinked="1"/>
        <c:majorTickMark val="out"/>
        <c:minorTickMark val="none"/>
        <c:tickLblPos val="nextTo"/>
        <c:crossAx val="151794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-1.0492786828708028E-2"/>
                  <c:y val="-5.395075615548056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   </a:t>
                    </a:r>
                    <a:r>
                      <a:rPr lang="en-US" dirty="0" smtClean="0"/>
                      <a:t>9538,85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2484543204374419E-2"/>
                  <c:y val="5.8200385865234726E-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8837,07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2"/>
                <c:pt idx="0">
                  <c:v>9538.8529999999992</c:v>
                </c:pt>
                <c:pt idx="1">
                  <c:v>8837.0689999999995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792864"/>
        <c:axId val="151795216"/>
      </c:barChart>
      <c:catAx>
        <c:axId val="151792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1795216"/>
        <c:crosses val="autoZero"/>
        <c:auto val="1"/>
        <c:lblAlgn val="ctr"/>
        <c:lblOffset val="100"/>
        <c:noMultiLvlLbl val="0"/>
      </c:catAx>
      <c:valAx>
        <c:axId val="151795216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51792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D2D54-BB56-43F9-BA8B-8CEDDA554EBB}" type="datetimeFigureOut">
              <a:rPr lang="ru-RU" smtClean="0"/>
              <a:pPr/>
              <a:t>28.12.2023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5D0D6-9D24-45A6-9443-4CF6210EE5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344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5D0D6-9D24-45A6-9443-4CF6210EE5A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470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84341-F917-4547-B960-2F9290B4A3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84341-F917-4547-B960-2F9290B4A3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84341-F917-4547-B960-2F9290B4A3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24300"/>
            <a:ext cx="8229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12611-7133-4981-B319-9D89401A11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43CA8-082E-4F0B-AE67-A637D076EF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1351C-A355-4E38-A89E-CA7644E31E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53074-B920-4904-B25A-CE078BC4B2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DB0F8-200C-4E88-9025-FD5224083C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62C1F-6E4D-40A8-929D-D4BCD6A191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53FA9-149A-4F0B-9BA9-DBBB80951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D5B37-8058-4EB0-92DD-02039D25F4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84341-F917-4547-B960-2F9290B4A3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96614-EE4A-455E-9C4F-4B7F7D5E4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35E9B-709C-41B5-9E9C-BF8441CC7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77909-BCA3-44C2-83F8-BA574DC937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160B9-8A1E-4D68-8764-C0D692BF8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2175D-AF8C-44F7-8244-B20D30120D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79059-62EB-4B25-A85E-C05080581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315E1-CE27-44CB-B6C9-827F3984D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82DC2-2457-4A1A-B742-0061A9806A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253F7-12CB-4413-8179-3768A59A8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24300"/>
            <a:ext cx="8229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12611-7133-4981-B319-9D89401A11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84341-F917-4547-B960-2F9290B4A3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43CA8-082E-4F0B-AE67-A637D076EF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1351C-A355-4E38-A89E-CA7644E31E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53074-B920-4904-B25A-CE078BC4B2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DB0F8-200C-4E88-9025-FD5224083C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62C1F-6E4D-40A8-929D-D4BCD6A191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84341-F917-4547-B960-2F9290B4A3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84341-F917-4547-B960-2F9290B4A3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84341-F917-4547-B960-2F9290B4A3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84341-F917-4547-B960-2F9290B4A3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84341-F917-4547-B960-2F9290B4A3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84341-F917-4547-B960-2F9290B4A3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/>
          <p:cNvPicPr>
            <a:picLocks noChangeAspect="1" noChangeArrowheads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2" descr="C:\Users\yangkang\Desktop\TO-卡瓦\首界面.jpg"/>
          <p:cNvPicPr>
            <a:picLocks noChangeAspect="1" noChangeArrowheads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2054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5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6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fld id="{84984341-F917-4547-B960-2F9290B4A3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7" r:id="rId2"/>
    <p:sldLayoutId id="2147484068" r:id="rId3"/>
    <p:sldLayoutId id="2147484069" r:id="rId4"/>
    <p:sldLayoutId id="2147484070" r:id="rId5"/>
    <p:sldLayoutId id="2147484071" r:id="rId6"/>
    <p:sldLayoutId id="2147484072" r:id="rId7"/>
    <p:sldLayoutId id="2147484073" r:id="rId8"/>
    <p:sldLayoutId id="2147484074" r:id="rId9"/>
    <p:sldLayoutId id="2147484075" r:id="rId10"/>
    <p:sldLayoutId id="2147484076" r:id="rId11"/>
    <p:sldLayoutId id="2147484077" r:id="rId12"/>
    <p:sldLayoutId id="2147484078" r:id="rId13"/>
    <p:sldLayoutId id="2147484079" r:id="rId14"/>
    <p:sldLayoutId id="2147484080" r:id="rId15"/>
    <p:sldLayoutId id="2147484081" r:id="rId16"/>
    <p:sldLayoutId id="2147484082" r:id="rId17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fld id="{8A3447C4-B57F-4332-93CF-037B700C3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85" r:id="rId2"/>
    <p:sldLayoutId id="2147484086" r:id="rId3"/>
    <p:sldLayoutId id="2147484087" r:id="rId4"/>
    <p:sldLayoutId id="2147484088" r:id="rId5"/>
    <p:sldLayoutId id="2147484089" r:id="rId6"/>
    <p:sldLayoutId id="2147484090" r:id="rId7"/>
    <p:sldLayoutId id="2147484091" r:id="rId8"/>
    <p:sldLayoutId id="2147484092" r:id="rId9"/>
    <p:sldLayoutId id="2147484093" r:id="rId10"/>
    <p:sldLayoutId id="2147484094" r:id="rId11"/>
    <p:sldLayoutId id="2147484095" r:id="rId12"/>
    <p:sldLayoutId id="2147484096" r:id="rId13"/>
    <p:sldLayoutId id="2147484097" r:id="rId14"/>
    <p:sldLayoutId id="2147484098" r:id="rId15"/>
    <p:sldLayoutId id="2147484099" r:id="rId16"/>
    <p:sldLayoutId id="2147484100" r:id="rId17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0335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600" b="1" i="1" dirty="0" smtClean="0">
                <a:solidFill>
                  <a:srgbClr val="3333FF"/>
                </a:solidFill>
                <a:latin typeface="Times New Roman" pitchFamily="18" charset="0"/>
              </a:rPr>
              <a:t>Муниципальное образование «Октябрьское сельское поселение»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5143512"/>
            <a:ext cx="9144000" cy="1714488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3000" b="1" dirty="0" smtClean="0">
              <a:solidFill>
                <a:srgbClr val="3333FF"/>
              </a:solidFill>
              <a:latin typeface="Book Antiqua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000" b="1" dirty="0" smtClean="0">
                <a:solidFill>
                  <a:srgbClr val="3333FF"/>
                </a:solidFill>
                <a:latin typeface="Book Antiqua" pitchFamily="18" charset="0"/>
              </a:rPr>
              <a:t>БЮДЖЕТ  ДЛЯ ГРАЖДАН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000" b="1" dirty="0" smtClean="0">
                <a:solidFill>
                  <a:srgbClr val="3333FF"/>
                </a:solidFill>
                <a:latin typeface="Book Antiqua" pitchFamily="18" charset="0"/>
              </a:rPr>
              <a:t>НА </a:t>
            </a:r>
            <a:r>
              <a:rPr lang="ru-RU" sz="3000" b="1" dirty="0" smtClean="0">
                <a:solidFill>
                  <a:srgbClr val="3333FF"/>
                </a:solidFill>
                <a:latin typeface="Book Antiqua" pitchFamily="18" charset="0"/>
              </a:rPr>
              <a:t>202</a:t>
            </a:r>
            <a:r>
              <a:rPr lang="en-US" sz="3000" b="1" dirty="0" smtClean="0">
                <a:solidFill>
                  <a:srgbClr val="3333FF"/>
                </a:solidFill>
                <a:latin typeface="Book Antiqua" pitchFamily="18" charset="0"/>
              </a:rPr>
              <a:t>4</a:t>
            </a:r>
            <a:r>
              <a:rPr lang="ru-RU" sz="3000" b="1" dirty="0" smtClean="0">
                <a:solidFill>
                  <a:srgbClr val="3333FF"/>
                </a:solidFill>
                <a:latin typeface="Book Antiqua" pitchFamily="18" charset="0"/>
              </a:rPr>
              <a:t> </a:t>
            </a:r>
            <a:r>
              <a:rPr lang="ru-RU" sz="3000" b="1" dirty="0" smtClean="0">
                <a:solidFill>
                  <a:srgbClr val="3333FF"/>
                </a:solidFill>
                <a:latin typeface="Book Antiqua" pitchFamily="18" charset="0"/>
              </a:rPr>
              <a:t>ГОД И НА ПЛАНОВЫЙ ПЕРИОД </a:t>
            </a:r>
            <a:r>
              <a:rPr lang="ru-RU" sz="3000" b="1" dirty="0" smtClean="0">
                <a:solidFill>
                  <a:srgbClr val="3333FF"/>
                </a:solidFill>
                <a:latin typeface="Book Antiqua" pitchFamily="18" charset="0"/>
              </a:rPr>
              <a:t>202</a:t>
            </a:r>
            <a:r>
              <a:rPr lang="en-US" sz="3000" b="1" dirty="0" smtClean="0">
                <a:solidFill>
                  <a:srgbClr val="3333FF"/>
                </a:solidFill>
                <a:latin typeface="Book Antiqua" pitchFamily="18" charset="0"/>
              </a:rPr>
              <a:t>5</a:t>
            </a:r>
            <a:r>
              <a:rPr lang="ru-RU" sz="3000" b="1" dirty="0" smtClean="0">
                <a:solidFill>
                  <a:srgbClr val="3333FF"/>
                </a:solidFill>
                <a:latin typeface="Book Antiqua" pitchFamily="18" charset="0"/>
              </a:rPr>
              <a:t>-202</a:t>
            </a:r>
            <a:r>
              <a:rPr lang="en-US" sz="3000" b="1" dirty="0" smtClean="0">
                <a:solidFill>
                  <a:srgbClr val="3333FF"/>
                </a:solidFill>
                <a:latin typeface="Book Antiqua" pitchFamily="18" charset="0"/>
              </a:rPr>
              <a:t>6</a:t>
            </a:r>
            <a:r>
              <a:rPr lang="ru-RU" sz="3000" b="1" dirty="0" smtClean="0">
                <a:solidFill>
                  <a:srgbClr val="3333FF"/>
                </a:solidFill>
                <a:latin typeface="Book Antiqua" pitchFamily="18" charset="0"/>
              </a:rPr>
              <a:t> </a:t>
            </a:r>
            <a:r>
              <a:rPr lang="ru-RU" sz="3000" b="1" dirty="0" smtClean="0">
                <a:solidFill>
                  <a:srgbClr val="3333FF"/>
                </a:solidFill>
                <a:latin typeface="Book Antiqua" pitchFamily="18" charset="0"/>
              </a:rPr>
              <a:t>ГОДОВ</a:t>
            </a:r>
          </a:p>
        </p:txBody>
      </p:sp>
      <p:pic>
        <p:nvPicPr>
          <p:cNvPr id="11272" name="Picture 8" descr="фото 33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1428735"/>
            <a:ext cx="5143504" cy="3714777"/>
          </a:xfrm>
          <a:prstGeom prst="rect">
            <a:avLst/>
          </a:prstGeom>
          <a:noFill/>
        </p:spPr>
      </p:pic>
      <p:pic>
        <p:nvPicPr>
          <p:cNvPr id="1028" name="Picture 4" descr="C:\Users\User\Desktop\kartinka53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1428736"/>
            <a:ext cx="4000496" cy="371477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7000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42852"/>
            <a:ext cx="8229600" cy="121444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</a:rPr>
              <a:t>Запланированный объем расходов бюджета муниципального образования «Октябрьское сельское поселение» Александровского района в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</a:rPr>
              <a:t>202</a:t>
            </a:r>
            <a:r>
              <a:rPr lang="en-US" sz="2200" b="1" dirty="0" smtClean="0">
                <a:solidFill>
                  <a:srgbClr val="C00000"/>
                </a:solidFill>
                <a:latin typeface="Times New Roman" pitchFamily="18" charset="0"/>
              </a:rPr>
              <a:t>4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</a:rPr>
              <a:t>году составил  </a:t>
            </a:r>
            <a:r>
              <a:rPr lang="ru-RU" sz="2000" b="1" dirty="0">
                <a:solidFill>
                  <a:srgbClr val="FF0000"/>
                </a:solidFill>
              </a:rPr>
              <a:t>8 </a:t>
            </a:r>
            <a:r>
              <a:rPr lang="ru-RU" sz="2000" b="1" dirty="0" smtClean="0">
                <a:solidFill>
                  <a:srgbClr val="FF0000"/>
                </a:solidFill>
              </a:rPr>
              <a:t>837,069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ru-RU" sz="2200" b="1" dirty="0" err="1" smtClean="0">
                <a:solidFill>
                  <a:srgbClr val="C00000"/>
                </a:solidFill>
                <a:latin typeface="Times New Roman" pitchFamily="18" charset="0"/>
              </a:rPr>
              <a:t>тыс.рублей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</a:rPr>
              <a:t>, из них: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827352495"/>
              </p:ext>
            </p:extLst>
          </p:nvPr>
        </p:nvGraphicFramePr>
        <p:xfrm>
          <a:off x="179512" y="1524000"/>
          <a:ext cx="8928993" cy="70473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1041"/>
                <a:gridCol w="6817269"/>
                <a:gridCol w="1080683"/>
              </a:tblGrid>
              <a:tr h="464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Код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Наименование разделов и подразделов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Утвержденные бюджетные назначения 2024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Тыс. руб.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</a:tr>
              <a:tr h="90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0100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ОБЩЕГОСУДАРСТВЕННЫЕ ВОПРОСЫ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5 653,940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</a:tr>
              <a:tr h="175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0102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1 025,800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</a:tr>
              <a:tr h="175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0102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1 025,800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</a:tr>
              <a:tr h="2625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0104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Функционирование Правительства Российской Федерации, высших исполнительных органов субъектов Российской Федерации, местных администраций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4 363,431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</a:tr>
              <a:tr h="2625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0104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Функционирование Правительства Российской Федерации, высших исполнительных органов субъектов Российской Федерации, местных администраций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4 363,431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</a:tr>
              <a:tr h="175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0106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67,300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</a:tr>
              <a:tr h="175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0106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67,300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</a:tr>
              <a:tr h="90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0111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Резервные фонды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15,000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</a:tr>
              <a:tr h="90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0111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Резервные фонды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15,000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</a:tr>
              <a:tr h="90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0113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Другие общегосударственные вопросы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182,409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</a:tr>
              <a:tr h="90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0113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Другие общегосударственные вопросы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182,409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</a:tr>
              <a:tr h="90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0200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НАЦИОНАЛЬНАЯ ОБОРОНА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236,200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</a:tr>
              <a:tr h="90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0203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Мобилизационная и вневойсковая подготовка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236,200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</a:tr>
              <a:tr h="90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0203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Мобилизационная и вневойсковая подготовка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236,200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</a:tr>
              <a:tr h="175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0300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86,000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</a:tr>
              <a:tr h="175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0310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86,000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</a:tr>
              <a:tr h="175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0310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86,000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</a:tr>
              <a:tr h="90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0400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НАЦИОНАЛЬНАЯ ЭКОНОМИКА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1 396,960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</a:tr>
              <a:tr h="90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0408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Транспорт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155,660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</a:tr>
              <a:tr h="90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0408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Транспорт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155,660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</a:tr>
              <a:tr h="90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0409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Дорожное хозяйство (дорожные фонды)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371,300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</a:tr>
              <a:tr h="90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0409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Дорожное хозяйство (дорожные фонды)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371,300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</a:tr>
              <a:tr h="90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0410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Связь и информатика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50,000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</a:tr>
              <a:tr h="90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0410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Связь и информатика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50,000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</a:tr>
              <a:tr h="90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0412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Другие вопросы в области национальной экономики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820,000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</a:tr>
              <a:tr h="90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0412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Другие вопросы в области национальной экономики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820,000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</a:tr>
              <a:tr h="90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0500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ЖИЛИЩНО-КОММУНАЛЬНОЕ ХОЗЯЙСТВО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589,009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</a:tr>
              <a:tr h="90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0502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Коммунальное хозяйство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484,009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</a:tr>
              <a:tr h="90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0502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Коммунальное хозяйство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484,009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</a:tr>
              <a:tr h="90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0503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Благоустройство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105,000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</a:tr>
              <a:tr h="90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0503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Благоустройство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105,000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</a:tr>
              <a:tr h="90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0800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КУЛЬТУРА, КИНЕМАТОГРАФИЯ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837,960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</a:tr>
              <a:tr h="90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0801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Культура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837,960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</a:tr>
              <a:tr h="90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0801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Культура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837,960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</a:tr>
              <a:tr h="90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СОЦИАЛЬНАЯ ПОЛИТИКА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24,000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</a:tr>
              <a:tr h="90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1003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Социальное обеспечение населения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24,000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</a:tr>
              <a:tr h="90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1003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Социальное обеспечение населения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24,000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</a:tr>
              <a:tr h="90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ФИЗИЧЕСКАЯ КУЛЬТУРА И СПОРТ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13,000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</a:tr>
              <a:tr h="90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1101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Физическая культура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13,000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</a:tr>
              <a:tr h="90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1101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Физическая культура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13,000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ctr"/>
                </a:tc>
              </a:tr>
              <a:tr h="90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Итого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8 837,069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151" marR="30151" marT="0" marB="0" anchor="b"/>
                </a:tc>
              </a:tr>
            </a:tbl>
          </a:graphicData>
        </a:graphic>
      </p:graphicFrame>
    </p:spTree>
  </p:cSld>
  <p:clrMapOvr>
    <a:masterClrMapping/>
  </p:clrMapOvr>
  <p:transition spd="med" advClick="0" advTm="7000">
    <p:pull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</a:rPr>
              <a:t>Динамика расходов бюджета Октябрьского сельского поселения</a:t>
            </a:r>
            <a:r>
              <a:rPr lang="ru-RU" sz="2000" dirty="0" smtClean="0">
                <a:solidFill>
                  <a:srgbClr val="4115E1"/>
                </a:solidFill>
                <a:latin typeface="Times New Roman" pitchFamily="18" charset="0"/>
              </a:rPr>
              <a:t/>
            </a:r>
            <a:br>
              <a:rPr lang="ru-RU" sz="2000" dirty="0" smtClean="0">
                <a:solidFill>
                  <a:srgbClr val="4115E1"/>
                </a:solidFill>
                <a:latin typeface="Times New Roman" pitchFamily="18" charset="0"/>
              </a:rPr>
            </a:br>
            <a:r>
              <a:rPr lang="ru-RU" sz="2000" dirty="0" smtClean="0">
                <a:solidFill>
                  <a:srgbClr val="4115E1"/>
                </a:solidFill>
                <a:latin typeface="Times New Roman" pitchFamily="18" charset="0"/>
              </a:rPr>
              <a:t>                   </a:t>
            </a:r>
            <a:r>
              <a:rPr lang="ru-RU" sz="2000" dirty="0" smtClean="0">
                <a:solidFill>
                  <a:schemeClr val="hlink"/>
                </a:solidFill>
                <a:latin typeface="Times New Roman" pitchFamily="18" charset="0"/>
              </a:rPr>
              <a:t/>
            </a:r>
            <a:br>
              <a:rPr lang="ru-RU" sz="2000" dirty="0" smtClean="0">
                <a:solidFill>
                  <a:schemeClr val="hlink"/>
                </a:solidFill>
                <a:latin typeface="Times New Roman" pitchFamily="18" charset="0"/>
              </a:rPr>
            </a:br>
            <a:endParaRPr lang="ru-RU" sz="2000" b="1" dirty="0" smtClean="0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472" y="1500174"/>
            <a:ext cx="8291513" cy="5180018"/>
          </a:xfrm>
          <a:ln>
            <a:noFill/>
          </a:ln>
        </p:spPr>
        <p:txBody>
          <a:bodyPr/>
          <a:lstStyle/>
          <a:p>
            <a:pPr algn="ctr">
              <a:buNone/>
              <a:defRPr/>
            </a:pPr>
            <a:endParaRPr lang="ru-RU" sz="2000" dirty="0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 noGrp="1"/>
          </p:cNvGraphicFramePr>
          <p:nvPr>
            <p:ph type="chart" sz="half" idx="2"/>
            <p:extLst>
              <p:ext uri="{D42A27DB-BD31-4B8C-83A1-F6EECF244321}">
                <p14:modId xmlns:p14="http://schemas.microsoft.com/office/powerpoint/2010/main" val="3702165249"/>
              </p:ext>
            </p:extLst>
          </p:nvPr>
        </p:nvGraphicFramePr>
        <p:xfrm>
          <a:off x="214313" y="2357438"/>
          <a:ext cx="8472487" cy="4000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 advClick="0" advTm="7000"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6430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Структура муниципальных программ Октябрьского сельского поселения на 2016 год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57628"/>
            <a:ext cx="8229600" cy="214314"/>
          </a:xfrm>
          <a:ln>
            <a:noFill/>
          </a:ln>
        </p:spPr>
        <p:txBody>
          <a:bodyPr/>
          <a:lstStyle/>
          <a:p>
            <a:pPr lvl="1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57158" y="357166"/>
            <a:ext cx="4000528" cy="357190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Муниципальная программа «Социальное обслуживание населения Октябрьского сельского поселения  на </a:t>
            </a:r>
            <a:r>
              <a:rPr lang="ru-RU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202</a:t>
            </a:r>
            <a:r>
              <a:rPr lang="en-US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3</a:t>
            </a:r>
            <a:r>
              <a:rPr lang="ru-RU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-202</a:t>
            </a:r>
            <a:r>
              <a:rPr lang="en-US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5</a:t>
            </a:r>
            <a:r>
              <a:rPr lang="ru-RU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 </a:t>
            </a:r>
            <a:r>
              <a:rPr lang="ru-RU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гг.»</a:t>
            </a:r>
          </a:p>
          <a:p>
            <a:pPr algn="ctr"/>
            <a:endParaRPr lang="ru-RU" sz="1400" i="1" dirty="0" smtClean="0">
              <a:solidFill>
                <a:srgbClr val="4115E1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202</a:t>
            </a:r>
            <a:r>
              <a:rPr lang="en-US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4</a:t>
            </a:r>
            <a:r>
              <a:rPr lang="ru-RU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 </a:t>
            </a:r>
            <a:r>
              <a:rPr lang="ru-RU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год – 24,0 тыс.рублей</a:t>
            </a:r>
          </a:p>
          <a:p>
            <a:pPr algn="ctr"/>
            <a:r>
              <a:rPr lang="ru-RU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202</a:t>
            </a:r>
            <a:r>
              <a:rPr lang="en-US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5</a:t>
            </a:r>
            <a:r>
              <a:rPr lang="ru-RU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 </a:t>
            </a:r>
            <a:r>
              <a:rPr lang="ru-RU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год - 24,0 тыс.рублей</a:t>
            </a:r>
          </a:p>
          <a:p>
            <a:pPr algn="ctr"/>
            <a:r>
              <a:rPr lang="ru-RU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202</a:t>
            </a:r>
            <a:r>
              <a:rPr lang="en-US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6</a:t>
            </a:r>
            <a:r>
              <a:rPr lang="ru-RU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 </a:t>
            </a:r>
            <a:r>
              <a:rPr lang="ru-RU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год - </a:t>
            </a:r>
            <a:r>
              <a:rPr lang="ru-RU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0 </a:t>
            </a:r>
            <a:r>
              <a:rPr lang="ru-RU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тыс.рублей</a:t>
            </a:r>
          </a:p>
          <a:p>
            <a:pPr algn="ctr"/>
            <a:endParaRPr lang="ru-RU" sz="1400" i="1" dirty="0" smtClean="0">
              <a:solidFill>
                <a:srgbClr val="4115E1"/>
              </a:solidFill>
              <a:latin typeface="Times New Roman"/>
              <a:ea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214810" y="285728"/>
            <a:ext cx="4071966" cy="3571900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Муниципальная программа «Комплексное развитие систем коммунальной инфраструктуры Октябрьского сельского поселения  на 2013-2015 годы и на перспективу до 2025 года»</a:t>
            </a:r>
          </a:p>
          <a:p>
            <a:pPr algn="ctr"/>
            <a:endParaRPr lang="ru-RU" sz="1400" i="1" dirty="0" smtClean="0">
              <a:solidFill>
                <a:srgbClr val="4115E1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202</a:t>
            </a:r>
            <a:r>
              <a:rPr lang="en-US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4</a:t>
            </a:r>
            <a:r>
              <a:rPr lang="ru-RU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 </a:t>
            </a:r>
            <a:r>
              <a:rPr lang="ru-RU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год </a:t>
            </a:r>
            <a:r>
              <a:rPr lang="ru-RU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– </a:t>
            </a:r>
            <a:r>
              <a:rPr lang="en-US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820,000</a:t>
            </a:r>
            <a:r>
              <a:rPr lang="ru-RU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 </a:t>
            </a:r>
            <a:r>
              <a:rPr lang="ru-RU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тыс.рублей</a:t>
            </a:r>
          </a:p>
          <a:p>
            <a:pPr algn="ctr"/>
            <a:r>
              <a:rPr lang="ru-RU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202</a:t>
            </a:r>
            <a:r>
              <a:rPr lang="en-US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5</a:t>
            </a:r>
            <a:r>
              <a:rPr lang="ru-RU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 </a:t>
            </a:r>
            <a:r>
              <a:rPr lang="ru-RU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год – </a:t>
            </a:r>
            <a:r>
              <a:rPr lang="en-US" sz="1400" dirty="0">
                <a:solidFill>
                  <a:srgbClr val="4115E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400" dirty="0" smtClean="0">
                <a:solidFill>
                  <a:srgbClr val="4115E1"/>
                </a:solidFill>
                <a:latin typeface="Times New Roman" pitchFamily="18" charset="0"/>
                <a:cs typeface="Times New Roman" pitchFamily="18" charset="0"/>
              </a:rPr>
              <a:t>20,</a:t>
            </a:r>
            <a:r>
              <a:rPr lang="en-US" sz="1400" dirty="0" smtClean="0">
                <a:solidFill>
                  <a:srgbClr val="4115E1"/>
                </a:solidFill>
                <a:latin typeface="Times New Roman" pitchFamily="18" charset="0"/>
                <a:cs typeface="Times New Roman" pitchFamily="18" charset="0"/>
              </a:rPr>
              <a:t>000</a:t>
            </a:r>
            <a:r>
              <a:rPr lang="ru-RU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 </a:t>
            </a:r>
            <a:r>
              <a:rPr lang="ru-RU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тыс.рублей</a:t>
            </a:r>
          </a:p>
          <a:p>
            <a:pPr algn="ctr"/>
            <a:r>
              <a:rPr lang="ru-RU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202</a:t>
            </a:r>
            <a:r>
              <a:rPr lang="en-US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6</a:t>
            </a:r>
            <a:r>
              <a:rPr lang="ru-RU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 </a:t>
            </a:r>
            <a:r>
              <a:rPr lang="ru-RU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год – </a:t>
            </a:r>
            <a:r>
              <a:rPr lang="en-US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0</a:t>
            </a:r>
            <a:r>
              <a:rPr lang="ru-RU" sz="1400" i="1" dirty="0" smtClean="0">
                <a:solidFill>
                  <a:srgbClr val="4115E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тыс.рублей</a:t>
            </a:r>
          </a:p>
          <a:p>
            <a:pPr algn="ctr"/>
            <a:endParaRPr lang="ru-RU" sz="1400" i="1" dirty="0" smtClean="0">
              <a:solidFill>
                <a:srgbClr val="4115E1"/>
              </a:solidFill>
              <a:latin typeface="Times New Roman"/>
              <a:ea typeface="Times New Roman"/>
            </a:endParaRPr>
          </a:p>
          <a:p>
            <a:pPr algn="ctr"/>
            <a:endParaRPr lang="ru-RU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ctr"/>
            <a:endParaRPr lang="ru-RU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285984" y="3500438"/>
            <a:ext cx="4214842" cy="3143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Муниципальная программа «Комплексное развитие систем транспортной инфраструктуры Октябрьского сельского поселения на 2017-2023 годы и с перспективой до 2033г.»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371,300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 –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384,300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2025 год –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92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7000">
    <p:strip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625" y="428625"/>
            <a:ext cx="8715375" cy="307181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В </a:t>
            </a:r>
            <a:r>
              <a:rPr lang="ru-RU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202</a:t>
            </a:r>
            <a:r>
              <a:rPr lang="en-US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4</a:t>
            </a:r>
            <a:r>
              <a:rPr lang="ru-RU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ru-RU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году из бюджета Октябрьского сельского поселения на ремонт и содержание дорог общего пользования местного значения планируется направить </a:t>
            </a:r>
            <a:r>
              <a:rPr lang="ru-RU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3</a:t>
            </a:r>
            <a:r>
              <a:rPr lang="en-US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71</a:t>
            </a:r>
            <a:r>
              <a:rPr lang="ru-RU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,</a:t>
            </a:r>
            <a:r>
              <a:rPr lang="en-US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30</a:t>
            </a:r>
            <a:r>
              <a:rPr lang="ru-RU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0 </a:t>
            </a:r>
            <a:r>
              <a:rPr lang="ru-RU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тыс.рублей</a:t>
            </a:r>
          </a:p>
        </p:txBody>
      </p:sp>
      <p:pic>
        <p:nvPicPr>
          <p:cNvPr id="1026" name="Picture 2" descr="C:\Users\User\Desktop\800979129d3151796b270d99950409c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1802" y="3571876"/>
            <a:ext cx="4071966" cy="284956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>
    <p:checke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sz="4000" b="1" i="1" dirty="0" smtClean="0">
                <a:solidFill>
                  <a:srgbClr val="113B6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7000"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06558" y="857232"/>
            <a:ext cx="39308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Что такое «Бюджет для граждан?»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5" descr="18b8088ba1ad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285728"/>
            <a:ext cx="1714512" cy="1285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42844" y="1500174"/>
            <a:ext cx="878687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ru-RU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«Бюджет для граждан» </a:t>
            </a:r>
            <a:r>
              <a:rPr lang="ru-RU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познакомит вас с положениями основного финансового документа МО «Октябрьское сельское поселение, а именно: проект  решения МО «Октябрьское сельское поселение» «О бюджете муниципального образования «Октябрьское сельское поселение» на </a:t>
            </a:r>
            <a:r>
              <a:rPr lang="ru-RU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</a:t>
            </a:r>
            <a:r>
              <a:rPr lang="en-US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ru-RU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 и на плановый период </a:t>
            </a:r>
            <a:r>
              <a:rPr lang="ru-RU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</a:t>
            </a:r>
            <a:r>
              <a:rPr lang="en-US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5-</a:t>
            </a:r>
            <a:r>
              <a:rPr lang="ru-RU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</a:t>
            </a:r>
            <a:r>
              <a:rPr lang="en-US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 </a:t>
            </a:r>
            <a:r>
              <a:rPr lang="ru-RU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годов</a:t>
            </a:r>
            <a:r>
              <a:rPr lang="ru-RU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»</a:t>
            </a:r>
          </a:p>
          <a:p>
            <a:pPr algn="r" eaLnBrk="1" hangingPunct="1">
              <a:buFont typeface="Wingdings 2" pitchFamily="18" charset="2"/>
              <a:buNone/>
              <a:defRPr/>
            </a:pPr>
            <a:endParaRPr lang="ru-RU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i="1" dirty="0" smtClean="0">
                <a:solidFill>
                  <a:srgbClr val="C00000"/>
                </a:solidFill>
              </a:rPr>
              <a:t>       Представленная информация предназначена для широкого круга пользователей и будет интересна и полезна как студентам, педагогам, врачам, молодым семьям, так и муниципальным служащим, пенсионерам и другим категориям населения, так как бюджет Октябрьского сельского поселения затрагивает интересы каждого жителя.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ru-RU" i="1" dirty="0" smtClean="0">
              <a:solidFill>
                <a:srgbClr val="C00000"/>
              </a:solidFill>
            </a:endParaRPr>
          </a:p>
          <a:p>
            <a:pPr eaLnBrk="1" hangingPunct="1">
              <a:buFont typeface="Wingdings 2" pitchFamily="18" charset="2"/>
              <a:buNone/>
              <a:defRPr/>
            </a:pPr>
            <a:endParaRPr lang="ru-RU" i="1" dirty="0" smtClean="0">
              <a:solidFill>
                <a:srgbClr val="C00000"/>
              </a:solidFill>
            </a:endParaRPr>
          </a:p>
          <a:p>
            <a:pPr algn="r" eaLnBrk="1" hangingPunct="1">
              <a:buFont typeface="Wingdings 2" pitchFamily="18" charset="2"/>
              <a:buNone/>
              <a:defRPr/>
            </a:pPr>
            <a:r>
              <a:rPr lang="ru-RU" dirty="0" smtClean="0">
                <a:solidFill>
                  <a:srgbClr val="113B61"/>
                </a:solidFill>
              </a:rPr>
              <a:t> Мы постарались в доступной и понятной форме для граждан, показать</a:t>
            </a:r>
          </a:p>
          <a:p>
            <a:pPr algn="r" eaLnBrk="1" hangingPunct="1">
              <a:buFont typeface="Wingdings 2" pitchFamily="18" charset="2"/>
              <a:buNone/>
              <a:defRPr/>
            </a:pPr>
            <a:r>
              <a:rPr lang="ru-RU" dirty="0" smtClean="0">
                <a:solidFill>
                  <a:srgbClr val="113B61"/>
                </a:solidFill>
              </a:rPr>
              <a:t>основные показатели бюджета МО «Октябрьское сельское поселение».</a:t>
            </a:r>
          </a:p>
        </p:txBody>
      </p:sp>
    </p:spTree>
  </p:cSld>
  <p:clrMapOvr>
    <a:masterClrMapping/>
  </p:clrMapOvr>
  <p:transition spd="med" advClick="0" advTm="7000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642918"/>
            <a:ext cx="8229600" cy="100013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Проект бюджета муниципального образования «Октябрьское сельское поселение» Александровского района на </a:t>
            </a:r>
            <a:r>
              <a:rPr lang="ru-RU" sz="2000" b="1" dirty="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2000" b="1" dirty="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b="1" dirty="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2000" b="1" dirty="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2000" b="1" dirty="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b="1" dirty="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-202</a:t>
            </a:r>
            <a:r>
              <a:rPr lang="en-US" sz="2000" b="1" dirty="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b="1" dirty="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 годов </a:t>
            </a:r>
            <a:r>
              <a:rPr lang="ru-RU" sz="2000" b="1" dirty="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направлен на выполнение следующих задач:</a:t>
            </a:r>
          </a:p>
        </p:txBody>
      </p:sp>
      <p:sp>
        <p:nvSpPr>
          <p:cNvPr id="13315" name="AutoShape 4"/>
          <p:cNvSpPr>
            <a:spLocks noChangeArrowheads="1"/>
          </p:cNvSpPr>
          <p:nvPr/>
        </p:nvSpPr>
        <p:spPr bwMode="auto">
          <a:xfrm>
            <a:off x="142844" y="1916113"/>
            <a:ext cx="8572560" cy="865187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обеспечение устойчивости и сбалансированности бюджетной системы в</a:t>
            </a: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целях гарантированного исполнения действующих и принимаемых</a:t>
            </a: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расходных обязательств</a:t>
            </a:r>
          </a:p>
        </p:txBody>
      </p:sp>
      <p:sp>
        <p:nvSpPr>
          <p:cNvPr id="13316" name="AutoShape 6"/>
          <p:cNvSpPr>
            <a:spLocks noChangeArrowheads="1"/>
          </p:cNvSpPr>
          <p:nvPr/>
        </p:nvSpPr>
        <p:spPr bwMode="auto">
          <a:xfrm>
            <a:off x="142844" y="2924944"/>
            <a:ext cx="8572560" cy="1008112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повышение эффективности бюджетной политики, в том числе за счет</a:t>
            </a: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роста эффективности бюджетных расходов</a:t>
            </a:r>
          </a:p>
        </p:txBody>
      </p:sp>
      <p:sp>
        <p:nvSpPr>
          <p:cNvPr id="13317" name="AutoShape 7"/>
          <p:cNvSpPr>
            <a:spLocks noChangeArrowheads="1"/>
          </p:cNvSpPr>
          <p:nvPr/>
        </p:nvSpPr>
        <p:spPr bwMode="auto">
          <a:xfrm>
            <a:off x="142844" y="4941888"/>
            <a:ext cx="8572560" cy="6477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повышение роли бюджетной политики для поддержки экономического</a:t>
            </a: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роста</a:t>
            </a:r>
          </a:p>
        </p:txBody>
      </p:sp>
      <p:sp>
        <p:nvSpPr>
          <p:cNvPr id="13318" name="AutoShape 8"/>
          <p:cNvSpPr>
            <a:spLocks noChangeArrowheads="1"/>
          </p:cNvSpPr>
          <p:nvPr/>
        </p:nvSpPr>
        <p:spPr bwMode="auto">
          <a:xfrm>
            <a:off x="142844" y="4077072"/>
            <a:ext cx="8572560" cy="719708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соответствие финансовых возможностей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</a:rPr>
              <a:t>Октябрьского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сельского </a:t>
            </a:r>
            <a:endParaRPr lang="ru-RU" sz="20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</a:rPr>
              <a:t>поселения ключевым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направлениям развития</a:t>
            </a:r>
          </a:p>
        </p:txBody>
      </p:sp>
      <p:sp>
        <p:nvSpPr>
          <p:cNvPr id="13319" name="AutoShape 9"/>
          <p:cNvSpPr>
            <a:spLocks noChangeArrowheads="1"/>
          </p:cNvSpPr>
          <p:nvPr/>
        </p:nvSpPr>
        <p:spPr bwMode="auto">
          <a:xfrm>
            <a:off x="142844" y="5733256"/>
            <a:ext cx="8572559" cy="719932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повышение прозрачности и открытости бюджетного процесса</a:t>
            </a:r>
          </a:p>
        </p:txBody>
      </p:sp>
    </p:spTree>
  </p:cSld>
  <p:clrMapOvr>
    <a:masterClrMapping/>
  </p:clrMapOvr>
  <p:transition spd="med" advClick="0" advTm="7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274638"/>
            <a:ext cx="8572560" cy="1011222"/>
          </a:xfrm>
          <a:noFill/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Основные параметры бюджета муниципального образования «Октябрьское сельское поселение» </a:t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Александровского района на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202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</a:rPr>
              <a:t>4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год </a:t>
            </a:r>
          </a:p>
        </p:txBody>
      </p:sp>
      <p:graphicFrame>
        <p:nvGraphicFramePr>
          <p:cNvPr id="15438" name="Group 78"/>
          <p:cNvGraphicFramePr>
            <a:graphicFrameLocks noGrp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38969246"/>
              </p:ext>
            </p:extLst>
          </p:nvPr>
        </p:nvGraphicFramePr>
        <p:xfrm>
          <a:off x="285720" y="1643050"/>
          <a:ext cx="8501123" cy="3635268"/>
        </p:xfrm>
        <a:graphic>
          <a:graphicData uri="http://schemas.openxmlformats.org/drawingml/2006/table">
            <a:tbl>
              <a:tblPr/>
              <a:tblGrid>
                <a:gridCol w="5678127"/>
                <a:gridCol w="2822996"/>
              </a:tblGrid>
              <a:tr h="5000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год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(тыс.рублей)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 бюджета,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8 837,069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384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из них: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9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6 325,600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00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2 511,469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39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Расходы бюджета,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8 837,069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66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Дефицит (-),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профицит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(+) бюджета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 advTm="7000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1800" b="1" dirty="0" smtClean="0">
                <a:solidFill>
                  <a:srgbClr val="FFC000"/>
                </a:solidFill>
                <a:latin typeface="Times New Roman" pitchFamily="18" charset="0"/>
              </a:rPr>
              <a:t>Динамика доходов бюджета муниципального образования «Октябрьское сельское поселение» </a:t>
            </a:r>
            <a:endParaRPr lang="ru-RU" sz="2800" b="1" dirty="0" smtClean="0">
              <a:solidFill>
                <a:srgbClr val="FFC000"/>
              </a:solidFill>
              <a:latin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41618707"/>
              </p:ext>
            </p:extLst>
          </p:nvPr>
        </p:nvGraphicFramePr>
        <p:xfrm>
          <a:off x="611560" y="1556792"/>
          <a:ext cx="8064896" cy="4944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1952625" y="1531938"/>
          <a:ext cx="6415088" cy="1054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 advClick="0" advTm="7000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1800" b="1" dirty="0" smtClean="0">
                <a:solidFill>
                  <a:srgbClr val="FFFF00"/>
                </a:solidFill>
                <a:latin typeface="26"/>
              </a:rPr>
              <a:t>Динамика налоговых и неналоговых доходов бюджета</a:t>
            </a:r>
            <a:br>
              <a:rPr lang="ru-RU" sz="1800" b="1" dirty="0" smtClean="0">
                <a:solidFill>
                  <a:srgbClr val="FFFF00"/>
                </a:solidFill>
                <a:latin typeface="26"/>
              </a:rPr>
            </a:br>
            <a:r>
              <a:rPr lang="ru-RU" sz="1800" b="1" dirty="0" smtClean="0">
                <a:solidFill>
                  <a:srgbClr val="FFFF00"/>
                </a:solidFill>
                <a:latin typeface="26"/>
              </a:rPr>
              <a:t>муниципального образования  «Октябрьское сельское поселение» </a:t>
            </a: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3809407430"/>
              </p:ext>
            </p:extLst>
          </p:nvPr>
        </p:nvGraphicFramePr>
        <p:xfrm>
          <a:off x="571472" y="1571612"/>
          <a:ext cx="7572428" cy="4786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 advClick="0" advTm="7000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48680"/>
            <a:ext cx="8229600" cy="158417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</a:rPr>
              <a:t>Запланированный объем налоговых и неналоговых доходов бюджета муниципального образования «Октябрьское сельское поселение»</a:t>
            </a:r>
            <a:r>
              <a:rPr lang="ru-RU" sz="2200" b="1" dirty="0" smtClean="0">
                <a:solidFill>
                  <a:srgbClr val="C00000"/>
                </a:solidFill>
                <a:latin typeface="26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</a:rPr>
              <a:t>Александровского района в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</a:rPr>
              <a:t>202</a:t>
            </a:r>
            <a:r>
              <a:rPr lang="en-US" sz="2200" b="1" dirty="0" smtClean="0">
                <a:solidFill>
                  <a:srgbClr val="C00000"/>
                </a:solidFill>
                <a:latin typeface="Times New Roman" pitchFamily="18" charset="0"/>
              </a:rPr>
              <a:t>4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</a:rPr>
              <a:t>году составил  </a:t>
            </a:r>
            <a:br>
              <a:rPr lang="ru-RU" sz="2200" b="1" dirty="0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en-US" sz="2000" b="1" dirty="0">
                <a:solidFill>
                  <a:srgbClr val="FF0000"/>
                </a:solidFill>
              </a:rPr>
              <a:t>6325,600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</a:rPr>
              <a:t>из них:</a:t>
            </a:r>
          </a:p>
        </p:txBody>
      </p:sp>
      <p:graphicFrame>
        <p:nvGraphicFramePr>
          <p:cNvPr id="22666" name="Group 13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405218724"/>
              </p:ext>
            </p:extLst>
          </p:nvPr>
        </p:nvGraphicFramePr>
        <p:xfrm>
          <a:off x="500034" y="2643182"/>
          <a:ext cx="8215370" cy="3193489"/>
        </p:xfrm>
        <a:graphic>
          <a:graphicData uri="http://schemas.openxmlformats.org/drawingml/2006/table">
            <a:tbl>
              <a:tblPr/>
              <a:tblGrid>
                <a:gridCol w="8215370"/>
              </a:tblGrid>
              <a:tr h="6418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Налоги на прибыль, доходы –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5 942,800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466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Налоги на товары (работы, услуги), реализуемые на территории  Российской Федерации –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371,300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01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Налоги на имущество –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9,000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039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Государственная пошлина –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2,500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 advTm="7000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</a:rPr>
              <a:t>Динамика безвозмездных поступлений бюджета муниципального образования «Октябрьское сельское поселение» Александровского района</a:t>
            </a:r>
          </a:p>
        </p:txBody>
      </p:sp>
      <p:graphicFrame>
        <p:nvGraphicFramePr>
          <p:cNvPr id="6" name="Диаграмма 5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72369691"/>
              </p:ext>
            </p:extLst>
          </p:nvPr>
        </p:nvGraphicFramePr>
        <p:xfrm>
          <a:off x="457200" y="1600200"/>
          <a:ext cx="6758006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Click="0" advTm="7000"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472518" cy="928694"/>
          </a:xfrm>
          <a:blipFill>
            <a:blip r:embed="rId2" cstate="print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Объем  межбюджетных трансфертов, передаваемых в бюджет муниципального  образования  «Октябрьское сельское поселение»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из бюджета муниципального образования «Александровский район» на 202</a:t>
            </a:r>
            <a:r>
              <a:rPr lang="en-US" sz="1600" b="1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 год</a:t>
            </a:r>
            <a:r>
              <a:rPr lang="ru-RU" sz="2400" smtClean="0"/>
              <a:t/>
            </a:r>
            <a:br>
              <a:rPr lang="ru-RU" sz="2400" smtClean="0"/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853120"/>
              </p:ext>
            </p:extLst>
          </p:nvPr>
        </p:nvGraphicFramePr>
        <p:xfrm>
          <a:off x="214282" y="1071541"/>
          <a:ext cx="8472518" cy="6694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16437"/>
                <a:gridCol w="874132"/>
                <a:gridCol w="1481949"/>
              </a:tblGrid>
              <a:tr h="3752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показателей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Доп.КД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Сумма на 2024 г. тыс. руб.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</a:tr>
              <a:tr h="77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БЕЗВОЗМЕЗДНЫЕ ПОСТУПЛЕНИЯ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2 511,469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</a:tr>
              <a:tr h="2251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БЕЗВОЗМЕЗДНЫЕ ПОСТУПЛЕНИЯ ОТ ДРУГИХ БЮДЖЕТОВ БЮДЖЕТНОЙ СИСТЕМЫ РОССИЙСКОЙ ФЕДЕРАЦИИ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2 511,469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</a:tr>
              <a:tr h="15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Дотации бюджетам бюджетной системы Российской Федерации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1 499,600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</a:tr>
              <a:tr h="15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Дотации на выравнивание бюджетной обеспеченности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030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184,800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</a:tr>
              <a:tr h="2251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Дотации бюджетам сельских поселений на выравнивание бюджетной обеспеченности из бюджета субъекта Российской Федерации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030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184,800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</a:tr>
              <a:tr h="2251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Дотации бюджетам сельских поселений на выравнивание бюджетной обеспеченности из бюджета субъекта Российской Федерации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030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184,800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</a:tr>
              <a:tr h="15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Дотации бюджетам на поддержку мер по обеспечению сбалансированности бюджетов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1 243,110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</a:tr>
              <a:tr h="2251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Дотации бюджетам сельских поселений на поддержку мер по обеспечению сбалансированности бюджетов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1 243,110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</a:tr>
              <a:tr h="2251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Дотации бюджетам сельских поселений на поддержку мер по обеспечению сбалансированности бюджетов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1 243,110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</a:tr>
              <a:tr h="300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Дотации на выравнивание бюджетной обеспеченности из бюджетов муниципальных районов, городских округов с внутригородским делением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71,690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</a:tr>
              <a:tr h="2251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Дотации бюджетам сельских поселений на выравнивание бюджетной обеспеченности из бюджетов муниципальных районов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71,690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</a:tr>
              <a:tr h="2251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Дотации бюджетам сельских поселений на выравнивание бюджетной обеспеченности из бюджетов муниципальных районов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71,690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</a:tr>
              <a:tr h="15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Субвенции бюджетам бюджетной системы Российской Федерации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365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236,200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</a:tr>
              <a:tr h="300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Субвенции бюджетам на осуществление первичного воинского учета органами местного самоуправления поселений, муниципальных и городских округов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365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236,200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</a:tr>
              <a:tr h="3752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Субвенции бюджетам сельских поселений на осуществление первичного воинского учета органами местного самоуправления поселений, муниципальных и городских округов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365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236,200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</a:tr>
              <a:tr h="300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Субвенции бюджетам сельских поселений на осуществление первичного воинского учета органами местного самоуправления поселений, муниципальных и городских округов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365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236,200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</a:tr>
              <a:tr h="77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Иные межбюджетные трансферты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775,669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</a:tr>
              <a:tr h="15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Прочие межбюджетные трансферты, передаваемые бюджетам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775,669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</a:tr>
              <a:tr h="15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Прочие межбюджетные трансферты, передаваемые бюджетам сельских поселений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775,669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</a:tr>
              <a:tr h="15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Мероприятия по обеспечению населения Томской области чистой водой (поставка ВОК)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028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73,000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</a:tr>
              <a:tr h="15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Содержание оборудования спутникового интернета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50,000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</a:tr>
              <a:tr h="2251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Мероприятия по обеспечению доступа к воде питьевого качества населения сельских территорий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128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309,009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</a:tr>
              <a:tr h="15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Проведение обследования строительных конструкций зданий котельных в селах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150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35,000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</a:tr>
              <a:tr h="15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 финансирование полнномочий по организации и сбору отходов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248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67,000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</a:tr>
              <a:tr h="77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Содержание пожарной машины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629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86,000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</a:tr>
              <a:tr h="15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Межбюджетные трансферты на траление паромных причалов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986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61,660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</a:tr>
              <a:tr h="300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Организация перевозок тел (останков) умерших или погибших в места проведения патологоанатомического вскрытия, судебно-медицинской экспертизы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987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94,000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ctr"/>
                </a:tc>
              </a:tr>
              <a:tr h="15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2 511,469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046" marR="24046" marT="0" marB="0" anchor="b"/>
                </a:tc>
              </a:tr>
            </a:tbl>
          </a:graphicData>
        </a:graphic>
      </p:graphicFrame>
    </p:spTree>
  </p:cSld>
  <p:clrMapOvr>
    <a:masterClrMapping/>
  </p:clrMapOvr>
  <p:transition advTm="7000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287</Template>
  <TotalTime>861</TotalTime>
  <Words>1188</Words>
  <Application>Microsoft Office PowerPoint</Application>
  <PresentationFormat>Экран (4:3)</PresentationFormat>
  <Paragraphs>295</Paragraphs>
  <Slides>14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  <vt:variant>
        <vt:lpstr>Произвольные показы</vt:lpstr>
      </vt:variant>
      <vt:variant>
        <vt:i4>1</vt:i4>
      </vt:variant>
    </vt:vector>
  </HeadingPairs>
  <TitlesOfParts>
    <vt:vector size="26" baseType="lpstr">
      <vt:lpstr>SimSun</vt:lpstr>
      <vt:lpstr>26</vt:lpstr>
      <vt:lpstr>Arial</vt:lpstr>
      <vt:lpstr>Book Antiqua</vt:lpstr>
      <vt:lpstr>Calibri</vt:lpstr>
      <vt:lpstr>Tahoma</vt:lpstr>
      <vt:lpstr>Times New Roman</vt:lpstr>
      <vt:lpstr>Wingdings</vt:lpstr>
      <vt:lpstr>Wingdings 2</vt:lpstr>
      <vt:lpstr>1_默认设计模板</vt:lpstr>
      <vt:lpstr>默认设计模板</vt:lpstr>
      <vt:lpstr>Муниципальное образование «Октябрьское сельское поселение»</vt:lpstr>
      <vt:lpstr>Презентация PowerPoint</vt:lpstr>
      <vt:lpstr>Проект бюджета муниципального образования «Октябрьское сельское поселение» Александровского района на 2024 год и на плановый период 2025-2026 годов направлен на выполнение следующих задач:</vt:lpstr>
      <vt:lpstr>Основные параметры бюджета муниципального образования «Октябрьское сельское поселение»  Александровского района на 2024 год </vt:lpstr>
      <vt:lpstr>Динамика доходов бюджета муниципального образования «Октябрьское сельское поселение» </vt:lpstr>
      <vt:lpstr>Динамика налоговых и неналоговых доходов бюджета муниципального образования  «Октябрьское сельское поселение» </vt:lpstr>
      <vt:lpstr>Запланированный объем налоговых и неналоговых доходов бюджета муниципального образования «Октябрьское сельское поселение» Александровского района в 2024 году составил   6325,600 тыс.рублей из них:</vt:lpstr>
      <vt:lpstr>Динамика безвозмездных поступлений бюджета муниципального образования «Октябрьское сельское поселение» Александровского района</vt:lpstr>
      <vt:lpstr> Объем  межбюджетных трансфертов, передаваемых в бюджет муниципального  образования  «Октябрьское сельское поселение» из бюджета муниципального образования «Александровский район» на 2024 год </vt:lpstr>
      <vt:lpstr>Запланированный объем расходов бюджета муниципального образования «Октябрьское сельское поселение» Александровского района в 2024 году составил  8 837,069 тыс.рублей, из них:</vt:lpstr>
      <vt:lpstr>Динамика расходов бюджета Октябрьского сельского поселения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Структура муниципальных программ Октябрьского сельского поселения на 2016 год </vt:lpstr>
      <vt:lpstr>      В 2024 году из бюджета Октябрьского сельского поселения на ремонт и содержание дорог общего пользования местного значения планируется направить 371,300 тыс.рублей</vt:lpstr>
      <vt:lpstr>Презентация PowerPoint</vt:lpstr>
      <vt:lpstr>Бюдждет для граждан 2017 год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образование «Октябрьское сельское поселение»</dc:title>
  <dc:creator>User</dc:creator>
  <cp:lastModifiedBy>Александра Николаевна Прасина</cp:lastModifiedBy>
  <cp:revision>88</cp:revision>
  <dcterms:created xsi:type="dcterms:W3CDTF">2019-02-13T03:49:45Z</dcterms:created>
  <dcterms:modified xsi:type="dcterms:W3CDTF">2023-12-28T08:37:42Z</dcterms:modified>
</cp:coreProperties>
</file>